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94" r:id="rId2"/>
    <p:sldId id="256" r:id="rId3"/>
    <p:sldId id="303" r:id="rId4"/>
    <p:sldId id="258" r:id="rId5"/>
    <p:sldId id="261" r:id="rId6"/>
    <p:sldId id="262" r:id="rId7"/>
    <p:sldId id="263" r:id="rId8"/>
    <p:sldId id="264" r:id="rId9"/>
    <p:sldId id="266" r:id="rId10"/>
    <p:sldId id="267" r:id="rId11"/>
    <p:sldId id="305" r:id="rId12"/>
    <p:sldId id="272" r:id="rId13"/>
    <p:sldId id="308" r:id="rId14"/>
    <p:sldId id="304" r:id="rId15"/>
    <p:sldId id="273" r:id="rId16"/>
    <p:sldId id="277" r:id="rId17"/>
    <p:sldId id="275" r:id="rId18"/>
    <p:sldId id="281" r:id="rId19"/>
    <p:sldId id="282" r:id="rId20"/>
    <p:sldId id="283" r:id="rId21"/>
    <p:sldId id="284" r:id="rId22"/>
    <p:sldId id="285" r:id="rId23"/>
    <p:sldId id="286" r:id="rId24"/>
    <p:sldId id="287" r:id="rId25"/>
    <p:sldId id="288" r:id="rId26"/>
    <p:sldId id="289" r:id="rId27"/>
    <p:sldId id="276" r:id="rId28"/>
    <p:sldId id="269" r:id="rId29"/>
    <p:sldId id="296" r:id="rId30"/>
    <p:sldId id="298" r:id="rId31"/>
    <p:sldId id="302" r:id="rId32"/>
    <p:sldId id="293" r:id="rId33"/>
    <p:sldId id="274" r:id="rId34"/>
    <p:sldId id="297" r:id="rId35"/>
    <p:sldId id="290" r:id="rId36"/>
    <p:sldId id="291" r:id="rId37"/>
    <p:sldId id="306" r:id="rId38"/>
    <p:sldId id="309" r:id="rId39"/>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sorterViewPr>
    <p:cViewPr>
      <p:scale>
        <a:sx n="100" d="100"/>
        <a:sy n="100" d="100"/>
      </p:scale>
      <p:origin x="0" y="-1032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414ADA-F4BB-4D6B-9164-42ED6924F007}" type="datetimeFigureOut">
              <a:rPr lang="hr-HR" smtClean="0"/>
              <a:t>30.5.2025.</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AFE22F-F2A7-4B16-BCA0-DFB6B0E8086C}" type="slidenum">
              <a:rPr lang="hr-HR" smtClean="0"/>
              <a:t>‹#›</a:t>
            </a:fld>
            <a:endParaRPr lang="hr-HR"/>
          </a:p>
        </p:txBody>
      </p:sp>
    </p:spTree>
    <p:extLst>
      <p:ext uri="{BB962C8B-B14F-4D97-AF65-F5344CB8AC3E}">
        <p14:creationId xmlns:p14="http://schemas.microsoft.com/office/powerpoint/2010/main" val="3866232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a:p>
        </p:txBody>
      </p:sp>
      <p:sp>
        <p:nvSpPr>
          <p:cNvPr id="4" name="Rezervirano mjesto broja slajda 3"/>
          <p:cNvSpPr>
            <a:spLocks noGrp="1"/>
          </p:cNvSpPr>
          <p:nvPr>
            <p:ph type="sldNum" sz="quarter" idx="5"/>
          </p:nvPr>
        </p:nvSpPr>
        <p:spPr/>
        <p:txBody>
          <a:bodyPr/>
          <a:lstStyle/>
          <a:p>
            <a:fld id="{6AAFE22F-F2A7-4B16-BCA0-DFB6B0E8086C}" type="slidenum">
              <a:rPr lang="hr-HR" smtClean="0"/>
              <a:t>2</a:t>
            </a:fld>
            <a:endParaRPr lang="hr-HR"/>
          </a:p>
        </p:txBody>
      </p:sp>
    </p:spTree>
    <p:extLst>
      <p:ext uri="{BB962C8B-B14F-4D97-AF65-F5344CB8AC3E}">
        <p14:creationId xmlns:p14="http://schemas.microsoft.com/office/powerpoint/2010/main" val="540932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6AAFE22F-F2A7-4B16-BCA0-DFB6B0E8086C}" type="slidenum">
              <a:rPr lang="hr-HR" smtClean="0"/>
              <a:t>5</a:t>
            </a:fld>
            <a:endParaRPr lang="hr-HR"/>
          </a:p>
        </p:txBody>
      </p:sp>
    </p:spTree>
    <p:extLst>
      <p:ext uri="{BB962C8B-B14F-4D97-AF65-F5344CB8AC3E}">
        <p14:creationId xmlns:p14="http://schemas.microsoft.com/office/powerpoint/2010/main" val="3391339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6AAFE22F-F2A7-4B16-BCA0-DFB6B0E8086C}" type="slidenum">
              <a:rPr lang="hr-HR" smtClean="0"/>
              <a:t>27</a:t>
            </a:fld>
            <a:endParaRPr lang="hr-HR"/>
          </a:p>
        </p:txBody>
      </p:sp>
    </p:spTree>
    <p:extLst>
      <p:ext uri="{BB962C8B-B14F-4D97-AF65-F5344CB8AC3E}">
        <p14:creationId xmlns:p14="http://schemas.microsoft.com/office/powerpoint/2010/main" val="2510441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F0229F3-317A-0E64-993C-441E82F950A9}"/>
              </a:ext>
            </a:extLst>
          </p:cNvPr>
          <p:cNvSpPr>
            <a:spLocks noGrp="1"/>
          </p:cNvSpPr>
          <p:nvPr>
            <p:ph type="ctrTitle"/>
          </p:nvPr>
        </p:nvSpPr>
        <p:spPr>
          <a:xfrm>
            <a:off x="1524000" y="1122363"/>
            <a:ext cx="9144000" cy="2387600"/>
          </a:xfrm>
        </p:spPr>
        <p:txBody>
          <a:bodyPr anchor="b"/>
          <a:lstStyle>
            <a:lvl1pPr algn="ctr">
              <a:defRPr sz="6000"/>
            </a:lvl1pPr>
          </a:lstStyle>
          <a:p>
            <a:r>
              <a:rPr lang="hr-HR"/>
              <a:t>Kliknite da biste uredili stil naslova matrice</a:t>
            </a:r>
          </a:p>
        </p:txBody>
      </p:sp>
      <p:sp>
        <p:nvSpPr>
          <p:cNvPr id="3" name="Podnaslov 2">
            <a:extLst>
              <a:ext uri="{FF2B5EF4-FFF2-40B4-BE49-F238E27FC236}">
                <a16:creationId xmlns:a16="http://schemas.microsoft.com/office/drawing/2014/main" id="{666FF543-5209-C407-AD1D-EB1D215E3A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a:extLst>
              <a:ext uri="{FF2B5EF4-FFF2-40B4-BE49-F238E27FC236}">
                <a16:creationId xmlns:a16="http://schemas.microsoft.com/office/drawing/2014/main" id="{04C550B8-D5BC-54C8-0C31-A122D0B9F423}"/>
              </a:ext>
            </a:extLst>
          </p:cNvPr>
          <p:cNvSpPr>
            <a:spLocks noGrp="1"/>
          </p:cNvSpPr>
          <p:nvPr>
            <p:ph type="dt" sz="half" idx="10"/>
          </p:nvPr>
        </p:nvSpPr>
        <p:spPr/>
        <p:txBody>
          <a:bodyPr/>
          <a:lstStyle/>
          <a:p>
            <a:fld id="{2C803BF4-1CA3-4888-9D13-DD35BD617BF0}" type="datetimeFigureOut">
              <a:rPr lang="hr-HR" smtClean="0"/>
              <a:t>30.5.2025.</a:t>
            </a:fld>
            <a:endParaRPr lang="hr-HR"/>
          </a:p>
        </p:txBody>
      </p:sp>
      <p:sp>
        <p:nvSpPr>
          <p:cNvPr id="5" name="Rezervirano mjesto podnožja 4">
            <a:extLst>
              <a:ext uri="{FF2B5EF4-FFF2-40B4-BE49-F238E27FC236}">
                <a16:creationId xmlns:a16="http://schemas.microsoft.com/office/drawing/2014/main" id="{74E8D8F5-3097-6534-033A-F093BFFC65F1}"/>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08254DBA-2594-FD92-50F5-5A07BCBA18E6}"/>
              </a:ext>
            </a:extLst>
          </p:cNvPr>
          <p:cNvSpPr>
            <a:spLocks noGrp="1"/>
          </p:cNvSpPr>
          <p:nvPr>
            <p:ph type="sldNum" sz="quarter" idx="12"/>
          </p:nvPr>
        </p:nvSpPr>
        <p:spPr/>
        <p:txBody>
          <a:bodyPr/>
          <a:lstStyle/>
          <a:p>
            <a:fld id="{53F26BC7-3760-4989-98E1-9030BDA86505}" type="slidenum">
              <a:rPr lang="hr-HR" smtClean="0"/>
              <a:t>‹#›</a:t>
            </a:fld>
            <a:endParaRPr lang="hr-HR"/>
          </a:p>
        </p:txBody>
      </p:sp>
    </p:spTree>
    <p:extLst>
      <p:ext uri="{BB962C8B-B14F-4D97-AF65-F5344CB8AC3E}">
        <p14:creationId xmlns:p14="http://schemas.microsoft.com/office/powerpoint/2010/main" val="201624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BB4FE76-4340-0964-DA52-36470209EF5B}"/>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B4FCFD3B-8783-7205-2AB1-03802837316C}"/>
              </a:ext>
            </a:extLst>
          </p:cNvPr>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B9185F91-C81A-E113-3465-C102A104B6B3}"/>
              </a:ext>
            </a:extLst>
          </p:cNvPr>
          <p:cNvSpPr>
            <a:spLocks noGrp="1"/>
          </p:cNvSpPr>
          <p:nvPr>
            <p:ph type="dt" sz="half" idx="10"/>
          </p:nvPr>
        </p:nvSpPr>
        <p:spPr/>
        <p:txBody>
          <a:bodyPr/>
          <a:lstStyle/>
          <a:p>
            <a:fld id="{2C803BF4-1CA3-4888-9D13-DD35BD617BF0}" type="datetimeFigureOut">
              <a:rPr lang="hr-HR" smtClean="0"/>
              <a:t>30.5.2025.</a:t>
            </a:fld>
            <a:endParaRPr lang="hr-HR"/>
          </a:p>
        </p:txBody>
      </p:sp>
      <p:sp>
        <p:nvSpPr>
          <p:cNvPr id="5" name="Rezervirano mjesto podnožja 4">
            <a:extLst>
              <a:ext uri="{FF2B5EF4-FFF2-40B4-BE49-F238E27FC236}">
                <a16:creationId xmlns:a16="http://schemas.microsoft.com/office/drawing/2014/main" id="{DA3CB640-F063-C912-4611-7D171E0C8C68}"/>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EAEE09AF-AD27-69AB-9E39-2A058AC2E2F2}"/>
              </a:ext>
            </a:extLst>
          </p:cNvPr>
          <p:cNvSpPr>
            <a:spLocks noGrp="1"/>
          </p:cNvSpPr>
          <p:nvPr>
            <p:ph type="sldNum" sz="quarter" idx="12"/>
          </p:nvPr>
        </p:nvSpPr>
        <p:spPr/>
        <p:txBody>
          <a:bodyPr/>
          <a:lstStyle/>
          <a:p>
            <a:fld id="{53F26BC7-3760-4989-98E1-9030BDA86505}" type="slidenum">
              <a:rPr lang="hr-HR" smtClean="0"/>
              <a:t>‹#›</a:t>
            </a:fld>
            <a:endParaRPr lang="hr-HR"/>
          </a:p>
        </p:txBody>
      </p:sp>
    </p:spTree>
    <p:extLst>
      <p:ext uri="{BB962C8B-B14F-4D97-AF65-F5344CB8AC3E}">
        <p14:creationId xmlns:p14="http://schemas.microsoft.com/office/powerpoint/2010/main" val="1023158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5E8FD6CC-277B-2146-E718-D443B591D96A}"/>
              </a:ext>
            </a:extLst>
          </p:cNvPr>
          <p:cNvSpPr>
            <a:spLocks noGrp="1"/>
          </p:cNvSpPr>
          <p:nvPr>
            <p:ph type="title" orient="vert"/>
          </p:nvPr>
        </p:nvSpPr>
        <p:spPr>
          <a:xfrm>
            <a:off x="8724900" y="365125"/>
            <a:ext cx="2628900" cy="5811838"/>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E741282A-7A69-F5B5-C7CB-039783D3ED66}"/>
              </a:ext>
            </a:extLst>
          </p:cNvPr>
          <p:cNvSpPr>
            <a:spLocks noGrp="1"/>
          </p:cNvSpPr>
          <p:nvPr>
            <p:ph type="body" orient="vert" idx="1"/>
          </p:nvPr>
        </p:nvSpPr>
        <p:spPr>
          <a:xfrm>
            <a:off x="838200" y="365125"/>
            <a:ext cx="7734300" cy="5811838"/>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13784BC9-C039-B38A-EAB7-A6CB9D1CF0FA}"/>
              </a:ext>
            </a:extLst>
          </p:cNvPr>
          <p:cNvSpPr>
            <a:spLocks noGrp="1"/>
          </p:cNvSpPr>
          <p:nvPr>
            <p:ph type="dt" sz="half" idx="10"/>
          </p:nvPr>
        </p:nvSpPr>
        <p:spPr/>
        <p:txBody>
          <a:bodyPr/>
          <a:lstStyle/>
          <a:p>
            <a:fld id="{2C803BF4-1CA3-4888-9D13-DD35BD617BF0}" type="datetimeFigureOut">
              <a:rPr lang="hr-HR" smtClean="0"/>
              <a:t>30.5.2025.</a:t>
            </a:fld>
            <a:endParaRPr lang="hr-HR"/>
          </a:p>
        </p:txBody>
      </p:sp>
      <p:sp>
        <p:nvSpPr>
          <p:cNvPr id="5" name="Rezervirano mjesto podnožja 4">
            <a:extLst>
              <a:ext uri="{FF2B5EF4-FFF2-40B4-BE49-F238E27FC236}">
                <a16:creationId xmlns:a16="http://schemas.microsoft.com/office/drawing/2014/main" id="{F7B2D935-69E0-9844-D87D-C2AE83381253}"/>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E46FE79A-98AD-4914-A3A8-9D404F8B0363}"/>
              </a:ext>
            </a:extLst>
          </p:cNvPr>
          <p:cNvSpPr>
            <a:spLocks noGrp="1"/>
          </p:cNvSpPr>
          <p:nvPr>
            <p:ph type="sldNum" sz="quarter" idx="12"/>
          </p:nvPr>
        </p:nvSpPr>
        <p:spPr/>
        <p:txBody>
          <a:bodyPr/>
          <a:lstStyle/>
          <a:p>
            <a:fld id="{53F26BC7-3760-4989-98E1-9030BDA86505}" type="slidenum">
              <a:rPr lang="hr-HR" smtClean="0"/>
              <a:t>‹#›</a:t>
            </a:fld>
            <a:endParaRPr lang="hr-HR"/>
          </a:p>
        </p:txBody>
      </p:sp>
    </p:spTree>
    <p:extLst>
      <p:ext uri="{BB962C8B-B14F-4D97-AF65-F5344CB8AC3E}">
        <p14:creationId xmlns:p14="http://schemas.microsoft.com/office/powerpoint/2010/main" val="826044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579CBAC-B6B1-567C-96C7-C0089E514C69}"/>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BB7420F1-C690-6DEC-4E03-D84C054272FB}"/>
              </a:ext>
            </a:extLst>
          </p:cNvPr>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38E07287-53DD-677C-3E7B-E24C9C743AA5}"/>
              </a:ext>
            </a:extLst>
          </p:cNvPr>
          <p:cNvSpPr>
            <a:spLocks noGrp="1"/>
          </p:cNvSpPr>
          <p:nvPr>
            <p:ph type="dt" sz="half" idx="10"/>
          </p:nvPr>
        </p:nvSpPr>
        <p:spPr/>
        <p:txBody>
          <a:bodyPr/>
          <a:lstStyle/>
          <a:p>
            <a:fld id="{2C803BF4-1CA3-4888-9D13-DD35BD617BF0}" type="datetimeFigureOut">
              <a:rPr lang="hr-HR" smtClean="0"/>
              <a:t>30.5.2025.</a:t>
            </a:fld>
            <a:endParaRPr lang="hr-HR"/>
          </a:p>
        </p:txBody>
      </p:sp>
      <p:sp>
        <p:nvSpPr>
          <p:cNvPr id="5" name="Rezervirano mjesto podnožja 4">
            <a:extLst>
              <a:ext uri="{FF2B5EF4-FFF2-40B4-BE49-F238E27FC236}">
                <a16:creationId xmlns:a16="http://schemas.microsoft.com/office/drawing/2014/main" id="{51A4EE1E-D0F4-250E-F7AF-56D65FE46058}"/>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75AC2FE8-3FB6-3A6A-523A-3E430FA44E09}"/>
              </a:ext>
            </a:extLst>
          </p:cNvPr>
          <p:cNvSpPr>
            <a:spLocks noGrp="1"/>
          </p:cNvSpPr>
          <p:nvPr>
            <p:ph type="sldNum" sz="quarter" idx="12"/>
          </p:nvPr>
        </p:nvSpPr>
        <p:spPr/>
        <p:txBody>
          <a:bodyPr/>
          <a:lstStyle/>
          <a:p>
            <a:fld id="{53F26BC7-3760-4989-98E1-9030BDA86505}" type="slidenum">
              <a:rPr lang="hr-HR" smtClean="0"/>
              <a:t>‹#›</a:t>
            </a:fld>
            <a:endParaRPr lang="hr-HR"/>
          </a:p>
        </p:txBody>
      </p:sp>
    </p:spTree>
    <p:extLst>
      <p:ext uri="{BB962C8B-B14F-4D97-AF65-F5344CB8AC3E}">
        <p14:creationId xmlns:p14="http://schemas.microsoft.com/office/powerpoint/2010/main" val="2834719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7A96D44-442D-534F-A85B-2532D19B2B19}"/>
              </a:ext>
            </a:extLst>
          </p:cNvPr>
          <p:cNvSpPr>
            <a:spLocks noGrp="1"/>
          </p:cNvSpPr>
          <p:nvPr>
            <p:ph type="title"/>
          </p:nvPr>
        </p:nvSpPr>
        <p:spPr>
          <a:xfrm>
            <a:off x="831850" y="1709738"/>
            <a:ext cx="10515600" cy="2852737"/>
          </a:xfrm>
        </p:spPr>
        <p:txBody>
          <a:bodyPr anchor="b"/>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F6E46228-AEB0-FBFD-BE89-E7DE1F15F9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Rezervirano mjesto datuma 3">
            <a:extLst>
              <a:ext uri="{FF2B5EF4-FFF2-40B4-BE49-F238E27FC236}">
                <a16:creationId xmlns:a16="http://schemas.microsoft.com/office/drawing/2014/main" id="{286FA0AD-7979-2F11-67F1-D91815381546}"/>
              </a:ext>
            </a:extLst>
          </p:cNvPr>
          <p:cNvSpPr>
            <a:spLocks noGrp="1"/>
          </p:cNvSpPr>
          <p:nvPr>
            <p:ph type="dt" sz="half" idx="10"/>
          </p:nvPr>
        </p:nvSpPr>
        <p:spPr/>
        <p:txBody>
          <a:bodyPr/>
          <a:lstStyle/>
          <a:p>
            <a:fld id="{2C803BF4-1CA3-4888-9D13-DD35BD617BF0}" type="datetimeFigureOut">
              <a:rPr lang="hr-HR" smtClean="0"/>
              <a:t>30.5.2025.</a:t>
            </a:fld>
            <a:endParaRPr lang="hr-HR"/>
          </a:p>
        </p:txBody>
      </p:sp>
      <p:sp>
        <p:nvSpPr>
          <p:cNvPr id="5" name="Rezervirano mjesto podnožja 4">
            <a:extLst>
              <a:ext uri="{FF2B5EF4-FFF2-40B4-BE49-F238E27FC236}">
                <a16:creationId xmlns:a16="http://schemas.microsoft.com/office/drawing/2014/main" id="{9E6C63CA-D797-8936-2BEF-C9394BF5AA42}"/>
              </a:ext>
            </a:extLst>
          </p:cNvPr>
          <p:cNvSpPr>
            <a:spLocks noGrp="1"/>
          </p:cNvSpPr>
          <p:nvPr>
            <p:ph type="ftr" sz="quarter" idx="11"/>
          </p:nvPr>
        </p:nvSpPr>
        <p:spPr/>
        <p:txBody>
          <a:bodyPr/>
          <a:lstStyle/>
          <a:p>
            <a:endParaRPr lang="hr-HR"/>
          </a:p>
        </p:txBody>
      </p:sp>
      <p:sp>
        <p:nvSpPr>
          <p:cNvPr id="6" name="Rezervirano mjesto broja slajda 5">
            <a:extLst>
              <a:ext uri="{FF2B5EF4-FFF2-40B4-BE49-F238E27FC236}">
                <a16:creationId xmlns:a16="http://schemas.microsoft.com/office/drawing/2014/main" id="{E2474E13-DD43-717D-0F88-771F25963B43}"/>
              </a:ext>
            </a:extLst>
          </p:cNvPr>
          <p:cNvSpPr>
            <a:spLocks noGrp="1"/>
          </p:cNvSpPr>
          <p:nvPr>
            <p:ph type="sldNum" sz="quarter" idx="12"/>
          </p:nvPr>
        </p:nvSpPr>
        <p:spPr/>
        <p:txBody>
          <a:bodyPr/>
          <a:lstStyle/>
          <a:p>
            <a:fld id="{53F26BC7-3760-4989-98E1-9030BDA86505}" type="slidenum">
              <a:rPr lang="hr-HR" smtClean="0"/>
              <a:t>‹#›</a:t>
            </a:fld>
            <a:endParaRPr lang="hr-HR"/>
          </a:p>
        </p:txBody>
      </p:sp>
    </p:spTree>
    <p:extLst>
      <p:ext uri="{BB962C8B-B14F-4D97-AF65-F5344CB8AC3E}">
        <p14:creationId xmlns:p14="http://schemas.microsoft.com/office/powerpoint/2010/main" val="3161573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205E70A-70C6-C6A2-8AE5-E1385355DCE4}"/>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A9F06486-72B8-6E83-716A-088AF636124E}"/>
              </a:ext>
            </a:extLst>
          </p:cNvPr>
          <p:cNvSpPr>
            <a:spLocks noGrp="1"/>
          </p:cNvSpPr>
          <p:nvPr>
            <p:ph sz="half" idx="1"/>
          </p:nvPr>
        </p:nvSpPr>
        <p:spPr>
          <a:xfrm>
            <a:off x="838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2722675D-0879-44CB-9282-4961F3FD9093}"/>
              </a:ext>
            </a:extLst>
          </p:cNvPr>
          <p:cNvSpPr>
            <a:spLocks noGrp="1"/>
          </p:cNvSpPr>
          <p:nvPr>
            <p:ph sz="half" idx="2"/>
          </p:nvPr>
        </p:nvSpPr>
        <p:spPr>
          <a:xfrm>
            <a:off x="6172200" y="1825625"/>
            <a:ext cx="5181600" cy="435133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datuma 4">
            <a:extLst>
              <a:ext uri="{FF2B5EF4-FFF2-40B4-BE49-F238E27FC236}">
                <a16:creationId xmlns:a16="http://schemas.microsoft.com/office/drawing/2014/main" id="{4171C995-9A16-3697-44D3-C14E87D0C8AA}"/>
              </a:ext>
            </a:extLst>
          </p:cNvPr>
          <p:cNvSpPr>
            <a:spLocks noGrp="1"/>
          </p:cNvSpPr>
          <p:nvPr>
            <p:ph type="dt" sz="half" idx="10"/>
          </p:nvPr>
        </p:nvSpPr>
        <p:spPr/>
        <p:txBody>
          <a:bodyPr/>
          <a:lstStyle/>
          <a:p>
            <a:fld id="{2C803BF4-1CA3-4888-9D13-DD35BD617BF0}" type="datetimeFigureOut">
              <a:rPr lang="hr-HR" smtClean="0"/>
              <a:t>30.5.2025.</a:t>
            </a:fld>
            <a:endParaRPr lang="hr-HR"/>
          </a:p>
        </p:txBody>
      </p:sp>
      <p:sp>
        <p:nvSpPr>
          <p:cNvPr id="6" name="Rezervirano mjesto podnožja 5">
            <a:extLst>
              <a:ext uri="{FF2B5EF4-FFF2-40B4-BE49-F238E27FC236}">
                <a16:creationId xmlns:a16="http://schemas.microsoft.com/office/drawing/2014/main" id="{E441ECC7-8AD1-77D8-4408-4DDCE336E6F1}"/>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2D527D8D-828F-32A1-857B-61AEA728AB04}"/>
              </a:ext>
            </a:extLst>
          </p:cNvPr>
          <p:cNvSpPr>
            <a:spLocks noGrp="1"/>
          </p:cNvSpPr>
          <p:nvPr>
            <p:ph type="sldNum" sz="quarter" idx="12"/>
          </p:nvPr>
        </p:nvSpPr>
        <p:spPr/>
        <p:txBody>
          <a:bodyPr/>
          <a:lstStyle/>
          <a:p>
            <a:fld id="{53F26BC7-3760-4989-98E1-9030BDA86505}" type="slidenum">
              <a:rPr lang="hr-HR" smtClean="0"/>
              <a:t>‹#›</a:t>
            </a:fld>
            <a:endParaRPr lang="hr-HR"/>
          </a:p>
        </p:txBody>
      </p:sp>
    </p:spTree>
    <p:extLst>
      <p:ext uri="{BB962C8B-B14F-4D97-AF65-F5344CB8AC3E}">
        <p14:creationId xmlns:p14="http://schemas.microsoft.com/office/powerpoint/2010/main" val="4153047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AA12B52-2F94-4264-E23D-79C045D30384}"/>
              </a:ext>
            </a:extLst>
          </p:cNvPr>
          <p:cNvSpPr>
            <a:spLocks noGrp="1"/>
          </p:cNvSpPr>
          <p:nvPr>
            <p:ph type="title"/>
          </p:nvPr>
        </p:nvSpPr>
        <p:spPr>
          <a:xfrm>
            <a:off x="839788" y="365125"/>
            <a:ext cx="105156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3755CA8C-F9F0-A393-71BE-0D62B013EE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Rezervirano mjesto sadržaja 3">
            <a:extLst>
              <a:ext uri="{FF2B5EF4-FFF2-40B4-BE49-F238E27FC236}">
                <a16:creationId xmlns:a16="http://schemas.microsoft.com/office/drawing/2014/main" id="{39A69796-8754-D18B-F15A-9652A5EE13EE}"/>
              </a:ext>
            </a:extLst>
          </p:cNvPr>
          <p:cNvSpPr>
            <a:spLocks noGrp="1"/>
          </p:cNvSpPr>
          <p:nvPr>
            <p:ph sz="half" idx="2"/>
          </p:nvPr>
        </p:nvSpPr>
        <p:spPr>
          <a:xfrm>
            <a:off x="839788" y="2505075"/>
            <a:ext cx="5157787"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teksta 4">
            <a:extLst>
              <a:ext uri="{FF2B5EF4-FFF2-40B4-BE49-F238E27FC236}">
                <a16:creationId xmlns:a16="http://schemas.microsoft.com/office/drawing/2014/main" id="{7208BF84-DD34-3167-FC3B-69DA62B944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Rezervirano mjesto sadržaja 5">
            <a:extLst>
              <a:ext uri="{FF2B5EF4-FFF2-40B4-BE49-F238E27FC236}">
                <a16:creationId xmlns:a16="http://schemas.microsoft.com/office/drawing/2014/main" id="{1C6C992B-D795-31A3-2A10-8307A89E4312}"/>
              </a:ext>
            </a:extLst>
          </p:cNvPr>
          <p:cNvSpPr>
            <a:spLocks noGrp="1"/>
          </p:cNvSpPr>
          <p:nvPr>
            <p:ph sz="quarter" idx="4"/>
          </p:nvPr>
        </p:nvSpPr>
        <p:spPr>
          <a:xfrm>
            <a:off x="6172200" y="2505075"/>
            <a:ext cx="5183188"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7" name="Rezervirano mjesto datuma 6">
            <a:extLst>
              <a:ext uri="{FF2B5EF4-FFF2-40B4-BE49-F238E27FC236}">
                <a16:creationId xmlns:a16="http://schemas.microsoft.com/office/drawing/2014/main" id="{9DFEEF7D-EBE3-D19B-544F-4464543FB8FA}"/>
              </a:ext>
            </a:extLst>
          </p:cNvPr>
          <p:cNvSpPr>
            <a:spLocks noGrp="1"/>
          </p:cNvSpPr>
          <p:nvPr>
            <p:ph type="dt" sz="half" idx="10"/>
          </p:nvPr>
        </p:nvSpPr>
        <p:spPr/>
        <p:txBody>
          <a:bodyPr/>
          <a:lstStyle/>
          <a:p>
            <a:fld id="{2C803BF4-1CA3-4888-9D13-DD35BD617BF0}" type="datetimeFigureOut">
              <a:rPr lang="hr-HR" smtClean="0"/>
              <a:t>30.5.2025.</a:t>
            </a:fld>
            <a:endParaRPr lang="hr-HR"/>
          </a:p>
        </p:txBody>
      </p:sp>
      <p:sp>
        <p:nvSpPr>
          <p:cNvPr id="8" name="Rezervirano mjesto podnožja 7">
            <a:extLst>
              <a:ext uri="{FF2B5EF4-FFF2-40B4-BE49-F238E27FC236}">
                <a16:creationId xmlns:a16="http://schemas.microsoft.com/office/drawing/2014/main" id="{01E48319-6EF2-5EE8-664F-B3FBF87B79C3}"/>
              </a:ext>
            </a:extLst>
          </p:cNvPr>
          <p:cNvSpPr>
            <a:spLocks noGrp="1"/>
          </p:cNvSpPr>
          <p:nvPr>
            <p:ph type="ftr" sz="quarter" idx="11"/>
          </p:nvPr>
        </p:nvSpPr>
        <p:spPr/>
        <p:txBody>
          <a:bodyPr/>
          <a:lstStyle/>
          <a:p>
            <a:endParaRPr lang="hr-HR"/>
          </a:p>
        </p:txBody>
      </p:sp>
      <p:sp>
        <p:nvSpPr>
          <p:cNvPr id="9" name="Rezervirano mjesto broja slajda 8">
            <a:extLst>
              <a:ext uri="{FF2B5EF4-FFF2-40B4-BE49-F238E27FC236}">
                <a16:creationId xmlns:a16="http://schemas.microsoft.com/office/drawing/2014/main" id="{DF605841-45EB-4BB0-A4DD-D66E0FFE3CBD}"/>
              </a:ext>
            </a:extLst>
          </p:cNvPr>
          <p:cNvSpPr>
            <a:spLocks noGrp="1"/>
          </p:cNvSpPr>
          <p:nvPr>
            <p:ph type="sldNum" sz="quarter" idx="12"/>
          </p:nvPr>
        </p:nvSpPr>
        <p:spPr/>
        <p:txBody>
          <a:bodyPr/>
          <a:lstStyle/>
          <a:p>
            <a:fld id="{53F26BC7-3760-4989-98E1-9030BDA86505}" type="slidenum">
              <a:rPr lang="hr-HR" smtClean="0"/>
              <a:t>‹#›</a:t>
            </a:fld>
            <a:endParaRPr lang="hr-HR"/>
          </a:p>
        </p:txBody>
      </p:sp>
    </p:spTree>
    <p:extLst>
      <p:ext uri="{BB962C8B-B14F-4D97-AF65-F5344CB8AC3E}">
        <p14:creationId xmlns:p14="http://schemas.microsoft.com/office/powerpoint/2010/main" val="810409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E323510-B831-70BE-C2A3-6B173E97C705}"/>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E75CF5EA-A2DD-E5B1-F7C7-D123412B0AB0}"/>
              </a:ext>
            </a:extLst>
          </p:cNvPr>
          <p:cNvSpPr>
            <a:spLocks noGrp="1"/>
          </p:cNvSpPr>
          <p:nvPr>
            <p:ph type="dt" sz="half" idx="10"/>
          </p:nvPr>
        </p:nvSpPr>
        <p:spPr/>
        <p:txBody>
          <a:bodyPr/>
          <a:lstStyle/>
          <a:p>
            <a:fld id="{2C803BF4-1CA3-4888-9D13-DD35BD617BF0}" type="datetimeFigureOut">
              <a:rPr lang="hr-HR" smtClean="0"/>
              <a:t>30.5.2025.</a:t>
            </a:fld>
            <a:endParaRPr lang="hr-HR"/>
          </a:p>
        </p:txBody>
      </p:sp>
      <p:sp>
        <p:nvSpPr>
          <p:cNvPr id="4" name="Rezervirano mjesto podnožja 3">
            <a:extLst>
              <a:ext uri="{FF2B5EF4-FFF2-40B4-BE49-F238E27FC236}">
                <a16:creationId xmlns:a16="http://schemas.microsoft.com/office/drawing/2014/main" id="{CEB19283-4A3F-54E6-6A17-2145953D6932}"/>
              </a:ext>
            </a:extLst>
          </p:cNvPr>
          <p:cNvSpPr>
            <a:spLocks noGrp="1"/>
          </p:cNvSpPr>
          <p:nvPr>
            <p:ph type="ftr" sz="quarter" idx="11"/>
          </p:nvPr>
        </p:nvSpPr>
        <p:spPr/>
        <p:txBody>
          <a:bodyPr/>
          <a:lstStyle/>
          <a:p>
            <a:endParaRPr lang="hr-HR"/>
          </a:p>
        </p:txBody>
      </p:sp>
      <p:sp>
        <p:nvSpPr>
          <p:cNvPr id="5" name="Rezervirano mjesto broja slajda 4">
            <a:extLst>
              <a:ext uri="{FF2B5EF4-FFF2-40B4-BE49-F238E27FC236}">
                <a16:creationId xmlns:a16="http://schemas.microsoft.com/office/drawing/2014/main" id="{B4ADD0B0-60DD-F546-BC89-C230C5DF62B7}"/>
              </a:ext>
            </a:extLst>
          </p:cNvPr>
          <p:cNvSpPr>
            <a:spLocks noGrp="1"/>
          </p:cNvSpPr>
          <p:nvPr>
            <p:ph type="sldNum" sz="quarter" idx="12"/>
          </p:nvPr>
        </p:nvSpPr>
        <p:spPr/>
        <p:txBody>
          <a:bodyPr/>
          <a:lstStyle/>
          <a:p>
            <a:fld id="{53F26BC7-3760-4989-98E1-9030BDA86505}" type="slidenum">
              <a:rPr lang="hr-HR" smtClean="0"/>
              <a:t>‹#›</a:t>
            </a:fld>
            <a:endParaRPr lang="hr-HR"/>
          </a:p>
        </p:txBody>
      </p:sp>
    </p:spTree>
    <p:extLst>
      <p:ext uri="{BB962C8B-B14F-4D97-AF65-F5344CB8AC3E}">
        <p14:creationId xmlns:p14="http://schemas.microsoft.com/office/powerpoint/2010/main" val="2942465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E3ED5CA4-5E24-D7B6-63DF-47203ADBE661}"/>
              </a:ext>
            </a:extLst>
          </p:cNvPr>
          <p:cNvSpPr>
            <a:spLocks noGrp="1"/>
          </p:cNvSpPr>
          <p:nvPr>
            <p:ph type="dt" sz="half" idx="10"/>
          </p:nvPr>
        </p:nvSpPr>
        <p:spPr/>
        <p:txBody>
          <a:bodyPr/>
          <a:lstStyle/>
          <a:p>
            <a:fld id="{2C803BF4-1CA3-4888-9D13-DD35BD617BF0}" type="datetimeFigureOut">
              <a:rPr lang="hr-HR" smtClean="0"/>
              <a:t>30.5.2025.</a:t>
            </a:fld>
            <a:endParaRPr lang="hr-HR"/>
          </a:p>
        </p:txBody>
      </p:sp>
      <p:sp>
        <p:nvSpPr>
          <p:cNvPr id="3" name="Rezervirano mjesto podnožja 2">
            <a:extLst>
              <a:ext uri="{FF2B5EF4-FFF2-40B4-BE49-F238E27FC236}">
                <a16:creationId xmlns:a16="http://schemas.microsoft.com/office/drawing/2014/main" id="{5E815ABD-2EB0-67BB-3BC1-CC1433849FCB}"/>
              </a:ext>
            </a:extLst>
          </p:cNvPr>
          <p:cNvSpPr>
            <a:spLocks noGrp="1"/>
          </p:cNvSpPr>
          <p:nvPr>
            <p:ph type="ftr" sz="quarter" idx="11"/>
          </p:nvPr>
        </p:nvSpPr>
        <p:spPr/>
        <p:txBody>
          <a:bodyPr/>
          <a:lstStyle/>
          <a:p>
            <a:endParaRPr lang="hr-HR"/>
          </a:p>
        </p:txBody>
      </p:sp>
      <p:sp>
        <p:nvSpPr>
          <p:cNvPr id="4" name="Rezervirano mjesto broja slajda 3">
            <a:extLst>
              <a:ext uri="{FF2B5EF4-FFF2-40B4-BE49-F238E27FC236}">
                <a16:creationId xmlns:a16="http://schemas.microsoft.com/office/drawing/2014/main" id="{A127A6B1-ACBF-BF62-4F62-EE266C9FB40C}"/>
              </a:ext>
            </a:extLst>
          </p:cNvPr>
          <p:cNvSpPr>
            <a:spLocks noGrp="1"/>
          </p:cNvSpPr>
          <p:nvPr>
            <p:ph type="sldNum" sz="quarter" idx="12"/>
          </p:nvPr>
        </p:nvSpPr>
        <p:spPr/>
        <p:txBody>
          <a:bodyPr/>
          <a:lstStyle/>
          <a:p>
            <a:fld id="{53F26BC7-3760-4989-98E1-9030BDA86505}" type="slidenum">
              <a:rPr lang="hr-HR" smtClean="0"/>
              <a:t>‹#›</a:t>
            </a:fld>
            <a:endParaRPr lang="hr-HR"/>
          </a:p>
        </p:txBody>
      </p:sp>
    </p:spTree>
    <p:extLst>
      <p:ext uri="{BB962C8B-B14F-4D97-AF65-F5344CB8AC3E}">
        <p14:creationId xmlns:p14="http://schemas.microsoft.com/office/powerpoint/2010/main" val="243043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6E55442-0453-19FD-62C6-9E9B90783D62}"/>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8A4FE13A-25FE-5840-AA2C-0D13F19D24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teksta 3">
            <a:extLst>
              <a:ext uri="{FF2B5EF4-FFF2-40B4-BE49-F238E27FC236}">
                <a16:creationId xmlns:a16="http://schemas.microsoft.com/office/drawing/2014/main" id="{A676D66B-ED02-1B9D-37A8-8201ABBA11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30B968F9-CBD0-20C0-A66B-E23083C883B7}"/>
              </a:ext>
            </a:extLst>
          </p:cNvPr>
          <p:cNvSpPr>
            <a:spLocks noGrp="1"/>
          </p:cNvSpPr>
          <p:nvPr>
            <p:ph type="dt" sz="half" idx="10"/>
          </p:nvPr>
        </p:nvSpPr>
        <p:spPr/>
        <p:txBody>
          <a:bodyPr/>
          <a:lstStyle/>
          <a:p>
            <a:fld id="{2C803BF4-1CA3-4888-9D13-DD35BD617BF0}" type="datetimeFigureOut">
              <a:rPr lang="hr-HR" smtClean="0"/>
              <a:t>30.5.2025.</a:t>
            </a:fld>
            <a:endParaRPr lang="hr-HR"/>
          </a:p>
        </p:txBody>
      </p:sp>
      <p:sp>
        <p:nvSpPr>
          <p:cNvPr id="6" name="Rezervirano mjesto podnožja 5">
            <a:extLst>
              <a:ext uri="{FF2B5EF4-FFF2-40B4-BE49-F238E27FC236}">
                <a16:creationId xmlns:a16="http://schemas.microsoft.com/office/drawing/2014/main" id="{F636501E-744C-4383-F37B-7E4A17731052}"/>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1982E6A1-2475-4BFD-F46F-FD0A3D35CAAC}"/>
              </a:ext>
            </a:extLst>
          </p:cNvPr>
          <p:cNvSpPr>
            <a:spLocks noGrp="1"/>
          </p:cNvSpPr>
          <p:nvPr>
            <p:ph type="sldNum" sz="quarter" idx="12"/>
          </p:nvPr>
        </p:nvSpPr>
        <p:spPr/>
        <p:txBody>
          <a:bodyPr/>
          <a:lstStyle/>
          <a:p>
            <a:fld id="{53F26BC7-3760-4989-98E1-9030BDA86505}" type="slidenum">
              <a:rPr lang="hr-HR" smtClean="0"/>
              <a:t>‹#›</a:t>
            </a:fld>
            <a:endParaRPr lang="hr-HR"/>
          </a:p>
        </p:txBody>
      </p:sp>
    </p:spTree>
    <p:extLst>
      <p:ext uri="{BB962C8B-B14F-4D97-AF65-F5344CB8AC3E}">
        <p14:creationId xmlns:p14="http://schemas.microsoft.com/office/powerpoint/2010/main" val="2433238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60D0111-6270-E871-D0A2-D4E26C48F657}"/>
              </a:ext>
            </a:extLst>
          </p:cNvPr>
          <p:cNvSpPr>
            <a:spLocks noGrp="1"/>
          </p:cNvSpPr>
          <p:nvPr>
            <p:ph type="title"/>
          </p:nvPr>
        </p:nvSpPr>
        <p:spPr>
          <a:xfrm>
            <a:off x="839788" y="457200"/>
            <a:ext cx="3932237" cy="1600200"/>
          </a:xfrm>
        </p:spPr>
        <p:txBody>
          <a:bodyPr anchor="b"/>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27B722F8-CD9F-4748-99F2-03DFD5F552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DFE4CE35-27A1-AEF1-C443-70319F3B19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A42F2E9F-A6C2-86EE-6B30-930276527C13}"/>
              </a:ext>
            </a:extLst>
          </p:cNvPr>
          <p:cNvSpPr>
            <a:spLocks noGrp="1"/>
          </p:cNvSpPr>
          <p:nvPr>
            <p:ph type="dt" sz="half" idx="10"/>
          </p:nvPr>
        </p:nvSpPr>
        <p:spPr/>
        <p:txBody>
          <a:bodyPr/>
          <a:lstStyle/>
          <a:p>
            <a:fld id="{2C803BF4-1CA3-4888-9D13-DD35BD617BF0}" type="datetimeFigureOut">
              <a:rPr lang="hr-HR" smtClean="0"/>
              <a:t>30.5.2025.</a:t>
            </a:fld>
            <a:endParaRPr lang="hr-HR"/>
          </a:p>
        </p:txBody>
      </p:sp>
      <p:sp>
        <p:nvSpPr>
          <p:cNvPr id="6" name="Rezervirano mjesto podnožja 5">
            <a:extLst>
              <a:ext uri="{FF2B5EF4-FFF2-40B4-BE49-F238E27FC236}">
                <a16:creationId xmlns:a16="http://schemas.microsoft.com/office/drawing/2014/main" id="{8183AA2A-1B16-6EC3-AC9A-8643A40F98B8}"/>
              </a:ext>
            </a:extLst>
          </p:cNvPr>
          <p:cNvSpPr>
            <a:spLocks noGrp="1"/>
          </p:cNvSpPr>
          <p:nvPr>
            <p:ph type="ftr" sz="quarter" idx="11"/>
          </p:nvPr>
        </p:nvSpPr>
        <p:spPr/>
        <p:txBody>
          <a:bodyPr/>
          <a:lstStyle/>
          <a:p>
            <a:endParaRPr lang="hr-HR"/>
          </a:p>
        </p:txBody>
      </p:sp>
      <p:sp>
        <p:nvSpPr>
          <p:cNvPr id="7" name="Rezervirano mjesto broja slajda 6">
            <a:extLst>
              <a:ext uri="{FF2B5EF4-FFF2-40B4-BE49-F238E27FC236}">
                <a16:creationId xmlns:a16="http://schemas.microsoft.com/office/drawing/2014/main" id="{C1D40F4C-53A1-1543-7537-BB0094D7E619}"/>
              </a:ext>
            </a:extLst>
          </p:cNvPr>
          <p:cNvSpPr>
            <a:spLocks noGrp="1"/>
          </p:cNvSpPr>
          <p:nvPr>
            <p:ph type="sldNum" sz="quarter" idx="12"/>
          </p:nvPr>
        </p:nvSpPr>
        <p:spPr/>
        <p:txBody>
          <a:bodyPr/>
          <a:lstStyle/>
          <a:p>
            <a:fld id="{53F26BC7-3760-4989-98E1-9030BDA86505}" type="slidenum">
              <a:rPr lang="hr-HR" smtClean="0"/>
              <a:t>‹#›</a:t>
            </a:fld>
            <a:endParaRPr lang="hr-HR"/>
          </a:p>
        </p:txBody>
      </p:sp>
    </p:spTree>
    <p:extLst>
      <p:ext uri="{BB962C8B-B14F-4D97-AF65-F5344CB8AC3E}">
        <p14:creationId xmlns:p14="http://schemas.microsoft.com/office/powerpoint/2010/main" val="1127466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a:extLst>
              <a:ext uri="{FF2B5EF4-FFF2-40B4-BE49-F238E27FC236}">
                <a16:creationId xmlns:a16="http://schemas.microsoft.com/office/drawing/2014/main" id="{020A4500-217C-EDC8-55A4-C5BAB96317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B1241704-536D-78F4-1551-22675F712B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D77AE736-8B40-E399-4FAA-4AF24E6C4D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803BF4-1CA3-4888-9D13-DD35BD617BF0}" type="datetimeFigureOut">
              <a:rPr lang="hr-HR" smtClean="0"/>
              <a:t>30.5.2025.</a:t>
            </a:fld>
            <a:endParaRPr lang="hr-HR"/>
          </a:p>
        </p:txBody>
      </p:sp>
      <p:sp>
        <p:nvSpPr>
          <p:cNvPr id="5" name="Rezervirano mjesto podnožja 4">
            <a:extLst>
              <a:ext uri="{FF2B5EF4-FFF2-40B4-BE49-F238E27FC236}">
                <a16:creationId xmlns:a16="http://schemas.microsoft.com/office/drawing/2014/main" id="{4B1F0273-EC59-D08F-EDF5-39E33B7106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a:extLst>
              <a:ext uri="{FF2B5EF4-FFF2-40B4-BE49-F238E27FC236}">
                <a16:creationId xmlns:a16="http://schemas.microsoft.com/office/drawing/2014/main" id="{B3DDC3E7-A535-4113-9307-44A5DB047F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F26BC7-3760-4989-98E1-9030BDA86505}" type="slidenum">
              <a:rPr lang="hr-HR" smtClean="0"/>
              <a:t>‹#›</a:t>
            </a:fld>
            <a:endParaRPr lang="hr-HR"/>
          </a:p>
        </p:txBody>
      </p:sp>
    </p:spTree>
    <p:extLst>
      <p:ext uri="{BB962C8B-B14F-4D97-AF65-F5344CB8AC3E}">
        <p14:creationId xmlns:p14="http://schemas.microsoft.com/office/powerpoint/2010/main" val="802001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zakon.hr/cms.htm?id=35099" TargetMode="External"/><Relationship Id="rId13" Type="http://schemas.openxmlformats.org/officeDocument/2006/relationships/hyperlink" Target="5%20Upitnik%20samoprocjene.docx" TargetMode="External"/><Relationship Id="rId3" Type="http://schemas.openxmlformats.org/officeDocument/2006/relationships/hyperlink" Target="6%20Knjiga%20blagajne.docx" TargetMode="External"/><Relationship Id="rId7" Type="http://schemas.openxmlformats.org/officeDocument/2006/relationships/hyperlink" Target="https://www.zakon.hr/cms.htm?id=18609" TargetMode="External"/><Relationship Id="rId12" Type="http://schemas.openxmlformats.org/officeDocument/2006/relationships/hyperlink" Target="5%20Odluka%20o%20vo&#273;enju%20jednostavnog%20knjigovodstva%2025.docx" TargetMode="External"/><Relationship Id="rId2" Type="http://schemas.openxmlformats.org/officeDocument/2006/relationships/image" Target="../media/image2.wmf"/><Relationship Id="rId1" Type="http://schemas.openxmlformats.org/officeDocument/2006/relationships/slideLayout" Target="../slideLayouts/slideLayout2.xml"/><Relationship Id="rId6" Type="http://schemas.openxmlformats.org/officeDocument/2006/relationships/hyperlink" Target="https://www.zakon.hr/cms.htm?id=4992" TargetMode="External"/><Relationship Id="rId11" Type="http://schemas.openxmlformats.org/officeDocument/2006/relationships/hyperlink" Target="5%20Upitnik%20o%20funkcioniranjua%20sustava%20financijskih%20kontrola.xlsx" TargetMode="External"/><Relationship Id="rId5" Type="http://schemas.openxmlformats.org/officeDocument/2006/relationships/hyperlink" Target="6%20Knjiga%20ulaznih%20ra&#269;una.docx" TargetMode="External"/><Relationship Id="rId10" Type="http://schemas.openxmlformats.org/officeDocument/2006/relationships/hyperlink" Target="https://www.zakon.hr/cms.htm?id=54541" TargetMode="External"/><Relationship Id="rId4" Type="http://schemas.openxmlformats.org/officeDocument/2006/relationships/hyperlink" Target="6%20Knjiga%20primitaka%20i%20izdataka.docx" TargetMode="External"/><Relationship Id="rId9" Type="http://schemas.openxmlformats.org/officeDocument/2006/relationships/hyperlink" Target="https://www.zakon.hr/cms.htm?id=35483"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Registar%20stvarnih%20vlasnika%20Uputa%20RSV-3-II.xlsx" TargetMode="External"/><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zakon.hr/cms.htm?id=53875"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Obrazac%20za%20popis%20imovine.xls" TargetMode="External"/><Relationship Id="rId2" Type="http://schemas.openxmlformats.org/officeDocument/2006/relationships/hyperlink" Target="Odluka%20o%20popisu%20imovine.docx" TargetMode="External"/><Relationship Id="rId1" Type="http://schemas.openxmlformats.org/officeDocument/2006/relationships/slideLayout" Target="../slideLayouts/slideLayout2.xml"/><Relationship Id="rId4" Type="http://schemas.openxmlformats.org/officeDocument/2006/relationships/hyperlink" Target="Izvje&#353;taj%20o%20obavljenom%20popisu.docx" TargetMode="External"/></Relationships>
</file>

<file path=ppt/slides/_rels/slide23.xml.rels><?xml version="1.0" encoding="UTF-8" standalone="yes"?>
<Relationships xmlns="http://schemas.openxmlformats.org/package/2006/relationships"><Relationship Id="rId2" Type="http://schemas.openxmlformats.org/officeDocument/2006/relationships/hyperlink" Target="https://www.zakon.hr/cms.htm?id=53875"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narodne-novine.nn.hr/clanci/sluzbeni/full/2019_05_53_1016.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4%20Pravilnik%20primjer.docx" TargetMode="External"/><Relationship Id="rId7" Type="http://schemas.openxmlformats.org/officeDocument/2006/relationships/hyperlink" Target="Izjava%20o%20povjerljivosti%20podataka.docx" TargetMode="External"/><Relationship Id="rId2" Type="http://schemas.openxmlformats.org/officeDocument/2006/relationships/image" Target="../media/image2.wmf"/><Relationship Id="rId1" Type="http://schemas.openxmlformats.org/officeDocument/2006/relationships/slideLayout" Target="../slideLayouts/slideLayout2.xml"/><Relationship Id="rId6" Type="http://schemas.openxmlformats.org/officeDocument/2006/relationships/hyperlink" Target="4%20Evidencija%20privola.docx" TargetMode="External"/><Relationship Id="rId5" Type="http://schemas.openxmlformats.org/officeDocument/2006/relationships/hyperlink" Target="4%20Privola.docx" TargetMode="External"/><Relationship Id="rId4" Type="http://schemas.openxmlformats.org/officeDocument/2006/relationships/hyperlink" Target="4%20Politika%20za&#353;tite%20osobnih%20podataka.docx" TargetMode="External"/></Relationships>
</file>

<file path=ppt/slides/_rels/slide2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zakon.hr/cms.htm?id=4992" TargetMode="External"/><Relationship Id="rId7" Type="http://schemas.openxmlformats.org/officeDocument/2006/relationships/hyperlink" Target="https://www.zakon.hr/cms.htm?id=54541" TargetMode="External"/><Relationship Id="rId2" Type="http://schemas.openxmlformats.org/officeDocument/2006/relationships/image" Target="../media/image2.wmf"/><Relationship Id="rId1" Type="http://schemas.openxmlformats.org/officeDocument/2006/relationships/slideLayout" Target="../slideLayouts/slideLayout2.xml"/><Relationship Id="rId6" Type="http://schemas.openxmlformats.org/officeDocument/2006/relationships/hyperlink" Target="https://www.zakon.hr/cms.htm?id=35483" TargetMode="External"/><Relationship Id="rId5" Type="http://schemas.openxmlformats.org/officeDocument/2006/relationships/hyperlink" Target="https://www.zakon.hr/cms.htm?id=35099" TargetMode="External"/><Relationship Id="rId4" Type="http://schemas.openxmlformats.org/officeDocument/2006/relationships/hyperlink" Target="https://www.zakon.hr/cms.htm?id=18609"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hyperlink" Target="3%20Registar%20evidencija%20MUBP&#381;%20novo%20s.xlsx"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zakon.hr/cms.htm?id=53875"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7%20osnovnih%20funkcija%20koje%20svako%20treba%20da%20zna.xlsx" TargetMode="External"/><Relationship Id="rId1" Type="http://schemas.openxmlformats.org/officeDocument/2006/relationships/slideLayout" Target="../slideLayouts/slideLayout2.xml"/><Relationship Id="rId4" Type="http://schemas.openxmlformats.org/officeDocument/2006/relationships/hyperlink" Target="Exscel%20za%20po&#269;etnike.docx"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4.xml.rels><?xml version="1.0" encoding="UTF-8" standalone="yes"?>
<Relationships xmlns="http://schemas.openxmlformats.org/package/2006/relationships"><Relationship Id="rId3" Type="http://schemas.openxmlformats.org/officeDocument/2006/relationships/hyperlink" Target="2%20Registar%20udruga%20MUBPZ.xlsx" TargetMode="External"/><Relationship Id="rId2" Type="http://schemas.openxmlformats.org/officeDocument/2006/relationships/hyperlink" Target="2%20Registar%20Udruga%20SPS.xlsx" TargetMode="Externa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niOkvir 3">
            <a:extLst>
              <a:ext uri="{FF2B5EF4-FFF2-40B4-BE49-F238E27FC236}">
                <a16:creationId xmlns:a16="http://schemas.microsoft.com/office/drawing/2014/main" id="{4D8EFEB8-4AE6-B2B8-9523-0B2A521A2069}"/>
              </a:ext>
            </a:extLst>
          </p:cNvPr>
          <p:cNvSpPr txBox="1"/>
          <p:nvPr/>
        </p:nvSpPr>
        <p:spPr>
          <a:xfrm>
            <a:off x="3287949" y="401067"/>
            <a:ext cx="8380590" cy="1200329"/>
          </a:xfrm>
          <a:prstGeom prst="rect">
            <a:avLst/>
          </a:prstGeom>
          <a:noFill/>
        </p:spPr>
        <p:txBody>
          <a:bodyPr wrap="square" rtlCol="0">
            <a:spAutoFit/>
          </a:bodyPr>
          <a:lstStyle/>
          <a:p>
            <a:pPr algn="ctr"/>
            <a:r>
              <a:rPr lang="hr-HR" sz="72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Arial" panose="020B0604020202020204" pitchFamily="34" charset="0"/>
                <a:cs typeface="Arial" panose="020B0604020202020204" pitchFamily="34" charset="0"/>
              </a:rPr>
              <a:t>R A D I O N I C A</a:t>
            </a:r>
          </a:p>
        </p:txBody>
      </p:sp>
      <p:sp>
        <p:nvSpPr>
          <p:cNvPr id="5" name="TekstniOkvir 4">
            <a:extLst>
              <a:ext uri="{FF2B5EF4-FFF2-40B4-BE49-F238E27FC236}">
                <a16:creationId xmlns:a16="http://schemas.microsoft.com/office/drawing/2014/main" id="{08A2E191-FE5C-ED5C-680F-C9306261FAEE}"/>
              </a:ext>
            </a:extLst>
          </p:cNvPr>
          <p:cNvSpPr txBox="1"/>
          <p:nvPr/>
        </p:nvSpPr>
        <p:spPr>
          <a:xfrm>
            <a:off x="1080985" y="2411478"/>
            <a:ext cx="10418323" cy="2787430"/>
          </a:xfrm>
          <a:prstGeom prst="rect">
            <a:avLst/>
          </a:prstGeom>
          <a:noFill/>
        </p:spPr>
        <p:txBody>
          <a:bodyPr wrap="square">
            <a:spAutoFit/>
          </a:bodyPr>
          <a:lstStyle/>
          <a:p>
            <a:pPr algn="ctr">
              <a:lnSpc>
                <a:spcPct val="107000"/>
              </a:lnSpc>
              <a:spcAft>
                <a:spcPts val="675"/>
              </a:spcAft>
            </a:pPr>
            <a:r>
              <a:rPr lang="hr-HR" sz="4000" b="1" i="1" dirty="0">
                <a:effectLst/>
                <a:latin typeface="Arial" panose="020B0604020202020204" pitchFamily="34" charset="0"/>
                <a:ea typeface="Times New Roman" panose="02020603050405020304" pitchFamily="18" charset="0"/>
                <a:cs typeface="Times New Roman" panose="02020603050405020304" pitchFamily="18" charset="0"/>
              </a:rPr>
              <a:t>Upoznavanje sa zakonskim propisima koji se odnose na udruge umirovljenika, vođenje poslovnih knjiga i registara.</a:t>
            </a:r>
          </a:p>
          <a:p>
            <a:pPr algn="ctr">
              <a:lnSpc>
                <a:spcPct val="107000"/>
              </a:lnSpc>
              <a:spcAft>
                <a:spcPts val="675"/>
              </a:spcAft>
            </a:pPr>
            <a:r>
              <a:rPr lang="hr-HR" sz="4000" b="1" i="1" dirty="0">
                <a:latin typeface="Arial" panose="020B0604020202020204" pitchFamily="34" charset="0"/>
                <a:ea typeface="Calibri" panose="020F0502020204030204" pitchFamily="34" charset="0"/>
                <a:cs typeface="Times New Roman" panose="02020603050405020304" pitchFamily="18" charset="0"/>
              </a:rPr>
              <a:t>Osposobljavanje iz programa </a:t>
            </a:r>
            <a:r>
              <a:rPr lang="hr-HR" sz="4000" b="1" i="1" dirty="0" err="1">
                <a:latin typeface="Arial" panose="020B0604020202020204" pitchFamily="34" charset="0"/>
                <a:ea typeface="Calibri" panose="020F0502020204030204" pitchFamily="34" charset="0"/>
                <a:cs typeface="Times New Roman" panose="02020603050405020304" pitchFamily="18" charset="0"/>
              </a:rPr>
              <a:t>excel</a:t>
            </a:r>
            <a:endParaRPr lang="hr-HR" sz="4000" b="1" i="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Slika 11">
            <a:extLst>
              <a:ext uri="{FF2B5EF4-FFF2-40B4-BE49-F238E27FC236}">
                <a16:creationId xmlns:a16="http://schemas.microsoft.com/office/drawing/2014/main" id="{760ACBFF-1CB5-804A-AE43-9204143743CD}"/>
              </a:ext>
            </a:extLst>
          </p:cNvPr>
          <p:cNvPicPr>
            <a:picLocks noChangeAspect="1"/>
          </p:cNvPicPr>
          <p:nvPr/>
        </p:nvPicPr>
        <p:blipFill>
          <a:blip r:embed="rId2"/>
          <a:stretch>
            <a:fillRect/>
          </a:stretch>
        </p:blipFill>
        <p:spPr>
          <a:xfrm>
            <a:off x="896160" y="-1"/>
            <a:ext cx="2391789" cy="2266546"/>
          </a:xfrm>
          <a:prstGeom prst="rect">
            <a:avLst/>
          </a:prstGeom>
        </p:spPr>
      </p:pic>
    </p:spTree>
    <p:extLst>
      <p:ext uri="{BB962C8B-B14F-4D97-AF65-F5344CB8AC3E}">
        <p14:creationId xmlns:p14="http://schemas.microsoft.com/office/powerpoint/2010/main" val="4235556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5EE2ECF8-D116-B4F9-2D05-D75BDA21C8FF}"/>
              </a:ext>
            </a:extLst>
          </p:cNvPr>
          <p:cNvSpPr txBox="1"/>
          <p:nvPr/>
        </p:nvSpPr>
        <p:spPr>
          <a:xfrm>
            <a:off x="0" y="135811"/>
            <a:ext cx="12192000" cy="4325287"/>
          </a:xfrm>
          <a:prstGeom prst="rect">
            <a:avLst/>
          </a:prstGeom>
          <a:noFill/>
        </p:spPr>
        <p:txBody>
          <a:bodyPr wrap="square">
            <a:spAutoFit/>
          </a:bodyPr>
          <a:lstStyle/>
          <a:p>
            <a:pPr algn="ctr">
              <a:lnSpc>
                <a:spcPct val="107000"/>
              </a:lnSpc>
              <a:spcAft>
                <a:spcPts val="675"/>
              </a:spcAft>
              <a:buNone/>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Financijsko poslovanje udruge</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Članak 35.</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Udruge su dužne voditi </a:t>
            </a: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poslovne knjige i sastavljati financijska izvješća </a:t>
            </a: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prema propisima kojima se uređuje način financijskog poslovanja i vođenja računovodstva neprofitnih organizacija.</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Odgovornost za obveze</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Članak 36.</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(1) Za svoje obveze udruga odgovara svojom cjelokupnom imovinom.</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(2) Članovi udruge i članovi njezinih tijela ne odgovaraju za obveze udruge.</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(3) Nad udrugom se može provesti stečaj, sukladno zakonu.</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9611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niOkvir 3">
            <a:extLst>
              <a:ext uri="{FF2B5EF4-FFF2-40B4-BE49-F238E27FC236}">
                <a16:creationId xmlns:a16="http://schemas.microsoft.com/office/drawing/2014/main" id="{49DDD1F1-7BF1-DE20-53D6-ABDED9ED38B5}"/>
              </a:ext>
            </a:extLst>
          </p:cNvPr>
          <p:cNvSpPr txBox="1"/>
          <p:nvPr/>
        </p:nvSpPr>
        <p:spPr>
          <a:xfrm>
            <a:off x="3443592" y="87173"/>
            <a:ext cx="3861881" cy="655244"/>
          </a:xfrm>
          <a:prstGeom prst="rect">
            <a:avLst/>
          </a:prstGeom>
          <a:noFill/>
        </p:spPr>
        <p:txBody>
          <a:bodyPr wrap="square">
            <a:spAutoFit/>
          </a:bodyPr>
          <a:lstStyle/>
          <a:p>
            <a:pPr algn="ctr">
              <a:lnSpc>
                <a:spcPct val="107000"/>
              </a:lnSpc>
              <a:spcAft>
                <a:spcPts val="675"/>
              </a:spcAft>
              <a:buNone/>
            </a:pPr>
            <a:r>
              <a:rPr lang="hr-HR" sz="3600" b="1" i="1" dirty="0">
                <a:effectLst/>
                <a:latin typeface="Arial" panose="020B0604020202020204" pitchFamily="34" charset="0"/>
                <a:ea typeface="Times New Roman" panose="02020603050405020304" pitchFamily="18" charset="0"/>
                <a:cs typeface="Times New Roman" panose="02020603050405020304" pitchFamily="18" charset="0"/>
              </a:rPr>
              <a:t>Nadzor udruge</a:t>
            </a:r>
            <a:endParaRPr lang="hr-HR" sz="3600" b="1"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kstniOkvir 4">
            <a:extLst>
              <a:ext uri="{FF2B5EF4-FFF2-40B4-BE49-F238E27FC236}">
                <a16:creationId xmlns:a16="http://schemas.microsoft.com/office/drawing/2014/main" id="{9F4B8BF4-C86D-73BD-56D0-78D9C061D7A6}"/>
              </a:ext>
            </a:extLst>
          </p:cNvPr>
          <p:cNvSpPr txBox="1"/>
          <p:nvPr/>
        </p:nvSpPr>
        <p:spPr>
          <a:xfrm>
            <a:off x="183204" y="1137757"/>
            <a:ext cx="3861881" cy="1614481"/>
          </a:xfrm>
          <a:prstGeom prst="rect">
            <a:avLst/>
          </a:prstGeom>
          <a:noFill/>
          <a:ln>
            <a:solidFill>
              <a:schemeClr val="tx1">
                <a:lumMod val="65000"/>
                <a:lumOff val="35000"/>
              </a:schemeClr>
            </a:solidFill>
          </a:ln>
        </p:spPr>
        <p:txBody>
          <a:bodyPr wrap="square">
            <a:spAutoFit/>
          </a:bodyPr>
          <a:lstStyle/>
          <a:p>
            <a:pPr algn="ctr">
              <a:lnSpc>
                <a:spcPct val="107000"/>
              </a:lnSpc>
              <a:spcAft>
                <a:spcPts val="675"/>
              </a:spcAft>
              <a:buNone/>
            </a:pPr>
            <a:r>
              <a:rPr lang="hr-HR" sz="2400" b="1" dirty="0">
                <a:solidFill>
                  <a:srgbClr val="0070C0"/>
                </a:solidFill>
                <a:effectLst/>
                <a:latin typeface="Arial" panose="020B0604020202020204" pitchFamily="34" charset="0"/>
                <a:ea typeface="Times New Roman" panose="02020603050405020304" pitchFamily="18" charset="0"/>
              </a:rPr>
              <a:t>Nadzor nad obavljanjem djelatnosti </a:t>
            </a:r>
            <a:r>
              <a:rPr lang="hr-HR" b="1" dirty="0">
                <a:effectLst/>
                <a:latin typeface="Arial" panose="020B0604020202020204" pitchFamily="34" charset="0"/>
                <a:ea typeface="Times New Roman" panose="02020603050405020304" pitchFamily="18" charset="0"/>
                <a:cs typeface="Times New Roman" panose="02020603050405020304" pitchFamily="18" charset="0"/>
              </a:rPr>
              <a:t>Članak 43.</a:t>
            </a:r>
            <a:endParaRPr lang="hr-HR" b="1" dirty="0">
              <a:solidFill>
                <a:srgbClr val="0070C0"/>
              </a:solidFill>
              <a:effectLst/>
              <a:latin typeface="Arial" panose="020B0604020202020204" pitchFamily="34" charset="0"/>
              <a:ea typeface="Times New Roman" panose="02020603050405020304" pitchFamily="18" charset="0"/>
            </a:endParaRPr>
          </a:p>
          <a:p>
            <a:pPr algn="ctr">
              <a:lnSpc>
                <a:spcPct val="107000"/>
              </a:lnSpc>
              <a:spcAft>
                <a:spcPts val="675"/>
              </a:spcAft>
              <a:buNone/>
            </a:pPr>
            <a:r>
              <a:rPr lang="hr-HR" sz="2000" dirty="0">
                <a:solidFill>
                  <a:srgbClr val="0070C0"/>
                </a:solidFill>
                <a:effectLst/>
                <a:latin typeface="Arial" panose="020B0604020202020204" pitchFamily="34" charset="0"/>
                <a:ea typeface="Times New Roman" panose="02020603050405020304" pitchFamily="18" charset="0"/>
              </a:rPr>
              <a:t>Obavljaju ovlašteni službenici nadležnog upravnog tijela.</a:t>
            </a:r>
            <a:endParaRPr lang="hr-HR" sz="2000" b="1"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kstniOkvir 5">
            <a:extLst>
              <a:ext uri="{FF2B5EF4-FFF2-40B4-BE49-F238E27FC236}">
                <a16:creationId xmlns:a16="http://schemas.microsoft.com/office/drawing/2014/main" id="{82AEB59E-7423-A141-0508-84B136202AA2}"/>
              </a:ext>
            </a:extLst>
          </p:cNvPr>
          <p:cNvSpPr txBox="1"/>
          <p:nvPr/>
        </p:nvSpPr>
        <p:spPr>
          <a:xfrm>
            <a:off x="4320702" y="1137757"/>
            <a:ext cx="3422515" cy="1823833"/>
          </a:xfrm>
          <a:prstGeom prst="rect">
            <a:avLst/>
          </a:prstGeom>
          <a:noFill/>
          <a:ln>
            <a:solidFill>
              <a:schemeClr val="tx1">
                <a:lumMod val="65000"/>
                <a:lumOff val="35000"/>
              </a:schemeClr>
            </a:solidFill>
          </a:ln>
        </p:spPr>
        <p:txBody>
          <a:bodyPr wrap="square">
            <a:spAutoFit/>
          </a:bodyPr>
          <a:lstStyle/>
          <a:p>
            <a:pPr algn="ctr">
              <a:lnSpc>
                <a:spcPct val="107000"/>
              </a:lnSpc>
              <a:spcAft>
                <a:spcPts val="675"/>
              </a:spcAft>
              <a:buNone/>
            </a:pPr>
            <a:r>
              <a:rPr lang="hr-HR" sz="2400" b="1" dirty="0">
                <a:effectLst/>
                <a:latin typeface="Arial" panose="020B0604020202020204" pitchFamily="34" charset="0"/>
                <a:ea typeface="Times New Roman" panose="02020603050405020304" pitchFamily="18" charset="0"/>
                <a:cs typeface="Times New Roman" panose="02020603050405020304" pitchFamily="18" charset="0"/>
              </a:rPr>
              <a:t>Inspekcijski nadzor</a:t>
            </a:r>
            <a:endParaRPr lang="hr-HR" sz="24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b="1" dirty="0">
                <a:effectLst/>
                <a:latin typeface="Arial" panose="020B0604020202020204" pitchFamily="34" charset="0"/>
                <a:ea typeface="Times New Roman" panose="02020603050405020304" pitchFamily="18" charset="0"/>
                <a:cs typeface="Times New Roman" panose="02020603050405020304" pitchFamily="18" charset="0"/>
              </a:rPr>
              <a:t>Članak 45</a:t>
            </a:r>
            <a:r>
              <a:rPr lang="hr-HR" sz="2400" dirty="0">
                <a:effectLst/>
                <a:latin typeface="Arial" panose="020B0604020202020204" pitchFamily="34" charset="0"/>
                <a:ea typeface="Times New Roman" panose="02020603050405020304" pitchFamily="18" charset="0"/>
                <a:cs typeface="Times New Roman" panose="02020603050405020304" pitchFamily="18" charset="0"/>
              </a:rPr>
              <a:t>.</a:t>
            </a:r>
          </a:p>
          <a:p>
            <a:pPr algn="ctr">
              <a:lnSpc>
                <a:spcPct val="107000"/>
              </a:lnSpc>
              <a:spcAft>
                <a:spcPts val="675"/>
              </a:spcAft>
              <a:buNone/>
            </a:pPr>
            <a:r>
              <a:rPr lang="hr-HR" sz="2400" dirty="0">
                <a:solidFill>
                  <a:srgbClr val="0070C0"/>
                </a:solidFill>
                <a:effectLst/>
                <a:latin typeface="Arial" panose="020B0604020202020204" pitchFamily="34" charset="0"/>
                <a:ea typeface="Times New Roman" panose="02020603050405020304" pitchFamily="18" charset="0"/>
              </a:rPr>
              <a:t>inspektori za inspekcijski nadzor</a:t>
            </a:r>
            <a:endParaRPr lang="hr-HR" sz="2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kstniOkvir 6">
            <a:extLst>
              <a:ext uri="{FF2B5EF4-FFF2-40B4-BE49-F238E27FC236}">
                <a16:creationId xmlns:a16="http://schemas.microsoft.com/office/drawing/2014/main" id="{FCC15717-4C16-20BB-8AFF-25DCCE455985}"/>
              </a:ext>
            </a:extLst>
          </p:cNvPr>
          <p:cNvSpPr txBox="1"/>
          <p:nvPr/>
        </p:nvSpPr>
        <p:spPr>
          <a:xfrm>
            <a:off x="8018834" y="1137757"/>
            <a:ext cx="3861881" cy="2219005"/>
          </a:xfrm>
          <a:prstGeom prst="rect">
            <a:avLst/>
          </a:prstGeom>
          <a:noFill/>
          <a:ln>
            <a:solidFill>
              <a:schemeClr val="tx1">
                <a:lumMod val="65000"/>
                <a:lumOff val="35000"/>
              </a:schemeClr>
            </a:solidFill>
          </a:ln>
        </p:spPr>
        <p:txBody>
          <a:bodyPr wrap="square">
            <a:spAutoFit/>
          </a:bodyPr>
          <a:lstStyle/>
          <a:p>
            <a:pPr algn="ctr">
              <a:lnSpc>
                <a:spcPct val="107000"/>
              </a:lnSpc>
              <a:spcAft>
                <a:spcPts val="675"/>
              </a:spcAft>
              <a:buNone/>
            </a:pPr>
            <a:r>
              <a:rPr lang="hr-HR" sz="2400" b="1" dirty="0">
                <a:effectLst/>
                <a:latin typeface="Arial" panose="020B0604020202020204" pitchFamily="34" charset="0"/>
                <a:ea typeface="Times New Roman" panose="02020603050405020304" pitchFamily="18" charset="0"/>
                <a:cs typeface="Times New Roman" panose="02020603050405020304" pitchFamily="18" charset="0"/>
              </a:rPr>
              <a:t>Financijski nadzor</a:t>
            </a:r>
            <a:endParaRPr lang="hr-HR" sz="24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b="1" dirty="0">
                <a:effectLst/>
                <a:latin typeface="Arial" panose="020B0604020202020204" pitchFamily="34" charset="0"/>
                <a:ea typeface="Times New Roman" panose="02020603050405020304" pitchFamily="18" charset="0"/>
                <a:cs typeface="Times New Roman" panose="02020603050405020304" pitchFamily="18" charset="0"/>
              </a:rPr>
              <a:t>Članak 46</a:t>
            </a:r>
            <a:r>
              <a:rPr lang="hr-HR" sz="2400" dirty="0">
                <a:effectLst/>
                <a:latin typeface="Arial" panose="020B0604020202020204" pitchFamily="34" charset="0"/>
                <a:ea typeface="Times New Roman" panose="02020603050405020304" pitchFamily="18" charset="0"/>
                <a:cs typeface="Times New Roman" panose="02020603050405020304" pitchFamily="18" charset="0"/>
              </a:rPr>
              <a:t>.</a:t>
            </a:r>
          </a:p>
          <a:p>
            <a:pPr algn="ctr">
              <a:lnSpc>
                <a:spcPct val="107000"/>
              </a:lnSpc>
              <a:spcAft>
                <a:spcPts val="675"/>
              </a:spcAft>
              <a:buNone/>
            </a:pP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Ministarstvo financija obavlja nadzor financijskog poslovanja</a:t>
            </a:r>
            <a:endParaRPr lang="hr-HR" sz="2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kstniOkvir 7">
            <a:extLst>
              <a:ext uri="{FF2B5EF4-FFF2-40B4-BE49-F238E27FC236}">
                <a16:creationId xmlns:a16="http://schemas.microsoft.com/office/drawing/2014/main" id="{A840257C-683C-F7DC-E554-147AA3B4000B}"/>
              </a:ext>
            </a:extLst>
          </p:cNvPr>
          <p:cNvSpPr txBox="1"/>
          <p:nvPr/>
        </p:nvSpPr>
        <p:spPr>
          <a:xfrm>
            <a:off x="4320701" y="3209749"/>
            <a:ext cx="3422515" cy="2623026"/>
          </a:xfrm>
          <a:prstGeom prst="rect">
            <a:avLst/>
          </a:prstGeom>
          <a:noFill/>
          <a:ln>
            <a:solidFill>
              <a:schemeClr val="tx1">
                <a:lumMod val="65000"/>
                <a:lumOff val="35000"/>
              </a:schemeClr>
            </a:solidFill>
          </a:ln>
        </p:spPr>
        <p:txBody>
          <a:bodyPr wrap="square">
            <a:spAutoFit/>
          </a:bodyPr>
          <a:lstStyle/>
          <a:p>
            <a:pPr algn="ctr">
              <a:lnSpc>
                <a:spcPct val="107000"/>
              </a:lnSpc>
              <a:spcAft>
                <a:spcPts val="675"/>
              </a:spcAft>
              <a:buNone/>
            </a:pPr>
            <a:r>
              <a:rPr lang="hr-HR" sz="2400" b="1" dirty="0">
                <a:effectLst/>
                <a:latin typeface="Arial" panose="020B0604020202020204" pitchFamily="34" charset="0"/>
                <a:ea typeface="Times New Roman" panose="02020603050405020304" pitchFamily="18" charset="0"/>
                <a:cs typeface="Times New Roman" panose="02020603050405020304" pitchFamily="18" charset="0"/>
              </a:rPr>
              <a:t>Upravni nadzor</a:t>
            </a:r>
            <a:endParaRPr lang="hr-HR" sz="24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b="1" dirty="0">
                <a:effectLst/>
                <a:latin typeface="Arial" panose="020B0604020202020204" pitchFamily="34" charset="0"/>
                <a:ea typeface="Times New Roman" panose="02020603050405020304" pitchFamily="18" charset="0"/>
                <a:cs typeface="Times New Roman" panose="02020603050405020304" pitchFamily="18" charset="0"/>
              </a:rPr>
              <a:t>Članak 47</a:t>
            </a:r>
            <a:r>
              <a:rPr lang="hr-HR" sz="2400" dirty="0">
                <a:effectLst/>
                <a:latin typeface="Arial" panose="020B0604020202020204" pitchFamily="34" charset="0"/>
                <a:ea typeface="Times New Roman" panose="02020603050405020304" pitchFamily="18" charset="0"/>
                <a:cs typeface="Times New Roman" panose="02020603050405020304" pitchFamily="18" charset="0"/>
              </a:rPr>
              <a:t>.</a:t>
            </a:r>
          </a:p>
          <a:p>
            <a:pPr algn="ctr">
              <a:lnSpc>
                <a:spcPct val="107000"/>
              </a:lnSpc>
              <a:spcAft>
                <a:spcPts val="675"/>
              </a:spcAft>
            </a:pPr>
            <a:r>
              <a:rPr lang="hr-HR" sz="2400" dirty="0">
                <a:effectLst/>
                <a:latin typeface="Arial" panose="020B0604020202020204" pitchFamily="34" charset="0"/>
                <a:ea typeface="Times New Roman" panose="02020603050405020304" pitchFamily="18" charset="0"/>
                <a:cs typeface="Times New Roman" panose="02020603050405020304" pitchFamily="18" charset="0"/>
              </a:rPr>
              <a:t>Upravni nadzor provodi tijelo državne uprave nadležno za poslove opće uprave. </a:t>
            </a:r>
            <a:endParaRPr lang="hr-H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22838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randombar(horizontal)">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heel(1)">
                                      <p:cBhvr>
                                        <p:cTn id="3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4">
            <a:extLst>
              <a:ext uri="{FF2B5EF4-FFF2-40B4-BE49-F238E27FC236}">
                <a16:creationId xmlns:a16="http://schemas.microsoft.com/office/drawing/2014/main" id="{A7DF3C92-074E-70B3-1F1A-AAE08A44A383}"/>
              </a:ext>
            </a:extLst>
          </p:cNvPr>
          <p:cNvGrpSpPr>
            <a:grpSpLocks/>
          </p:cNvGrpSpPr>
          <p:nvPr/>
        </p:nvGrpSpPr>
        <p:grpSpPr bwMode="auto">
          <a:xfrm>
            <a:off x="101896" y="-25193"/>
            <a:ext cx="4523529" cy="3103797"/>
            <a:chOff x="5152" y="119"/>
            <a:chExt cx="962" cy="900"/>
          </a:xfrm>
        </p:grpSpPr>
        <p:pic>
          <p:nvPicPr>
            <p:cNvPr id="5" name="Picture 75">
              <a:extLst>
                <a:ext uri="{FF2B5EF4-FFF2-40B4-BE49-F238E27FC236}">
                  <a16:creationId xmlns:a16="http://schemas.microsoft.com/office/drawing/2014/main" id="{9E94DDE8-5D3C-C90B-E5A7-B0C5928A766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76">
              <a:extLst>
                <a:ext uri="{FF2B5EF4-FFF2-40B4-BE49-F238E27FC236}">
                  <a16:creationId xmlns:a16="http://schemas.microsoft.com/office/drawing/2014/main" id="{C38084C7-C618-A801-64BD-3FCB9D239915}"/>
                </a:ext>
              </a:extLst>
            </p:cNvPr>
            <p:cNvSpPr txBox="1">
              <a:spLocks noChangeArrowheads="1"/>
            </p:cNvSpPr>
            <p:nvPr/>
          </p:nvSpPr>
          <p:spPr bwMode="auto">
            <a:xfrm>
              <a:off x="5260" y="176"/>
              <a:ext cx="764" cy="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100" b="1" dirty="0">
                  <a:effectLst/>
                  <a:ea typeface="Aptos" panose="020B0004020202020204" pitchFamily="34" charset="0"/>
                </a:rPr>
                <a:t>Zakon o financijskom poslovanju i računovodstvu neprofitnih organizacija NN 121/14</a:t>
              </a:r>
              <a:endParaRPr lang="hr-HR" altLang="sr-Latn-RS" sz="2100" b="1" dirty="0"/>
            </a:p>
          </p:txBody>
        </p:sp>
      </p:grpSp>
      <p:sp>
        <p:nvSpPr>
          <p:cNvPr id="2" name="TekstniOkvir 1">
            <a:extLst>
              <a:ext uri="{FF2B5EF4-FFF2-40B4-BE49-F238E27FC236}">
                <a16:creationId xmlns:a16="http://schemas.microsoft.com/office/drawing/2014/main" id="{491121CF-865F-CBB4-A14E-DED13E662D1E}"/>
              </a:ext>
            </a:extLst>
          </p:cNvPr>
          <p:cNvSpPr txBox="1"/>
          <p:nvPr/>
        </p:nvSpPr>
        <p:spPr>
          <a:xfrm>
            <a:off x="0" y="2006676"/>
            <a:ext cx="2527588" cy="841256"/>
          </a:xfrm>
          <a:prstGeom prst="rect">
            <a:avLst/>
          </a:prstGeom>
          <a:noFill/>
        </p:spPr>
        <p:txBody>
          <a:bodyPr wrap="square">
            <a:spAutoFit/>
          </a:bodyPr>
          <a:lstStyle/>
          <a:p>
            <a:pPr algn="ctr">
              <a:spcBef>
                <a:spcPts val="360"/>
              </a:spcBef>
              <a:spcAft>
                <a:spcPts val="360"/>
              </a:spcAft>
              <a:buNone/>
            </a:pPr>
            <a:r>
              <a:rPr lang="hr-HR" sz="21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13.</a:t>
            </a:r>
            <a:endParaRPr lang="hr-HR" sz="2100" b="1" i="1"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1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Poslovne knjige</a:t>
            </a:r>
            <a:endParaRPr lang="hr-HR" sz="2100" b="1" i="1" dirty="0">
              <a:effectLst/>
              <a:latin typeface="Arial" panose="020B0604020202020204" pitchFamily="34" charset="0"/>
              <a:ea typeface="Times New Roman" panose="02020603050405020304" pitchFamily="18" charset="0"/>
              <a:cs typeface="Arial" panose="020B0604020202020204" pitchFamily="34" charset="0"/>
            </a:endParaRPr>
          </a:p>
        </p:txBody>
      </p:sp>
      <p:grpSp>
        <p:nvGrpSpPr>
          <p:cNvPr id="3" name="Group 74">
            <a:extLst>
              <a:ext uri="{FF2B5EF4-FFF2-40B4-BE49-F238E27FC236}">
                <a16:creationId xmlns:a16="http://schemas.microsoft.com/office/drawing/2014/main" id="{4409E4F9-8785-2ACC-412B-ABC3E9840DD4}"/>
              </a:ext>
            </a:extLst>
          </p:cNvPr>
          <p:cNvGrpSpPr>
            <a:grpSpLocks/>
          </p:cNvGrpSpPr>
          <p:nvPr/>
        </p:nvGrpSpPr>
        <p:grpSpPr bwMode="auto">
          <a:xfrm>
            <a:off x="145315" y="3261294"/>
            <a:ext cx="1820589" cy="1625566"/>
            <a:chOff x="5157" y="128"/>
            <a:chExt cx="962" cy="544"/>
          </a:xfrm>
        </p:grpSpPr>
        <p:pic>
          <p:nvPicPr>
            <p:cNvPr id="7" name="Picture 75">
              <a:extLst>
                <a:ext uri="{FF2B5EF4-FFF2-40B4-BE49-F238E27FC236}">
                  <a16:creationId xmlns:a16="http://schemas.microsoft.com/office/drawing/2014/main" id="{BDFAFDF0-81AD-B48C-6EED-9D6DBAD2B55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7" y="128"/>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 Box 76">
              <a:extLst>
                <a:ext uri="{FF2B5EF4-FFF2-40B4-BE49-F238E27FC236}">
                  <a16:creationId xmlns:a16="http://schemas.microsoft.com/office/drawing/2014/main" id="{39B8447C-7305-EE91-D57D-D5EC0FFCAC7F}"/>
                </a:ext>
              </a:extLst>
            </p:cNvPr>
            <p:cNvSpPr txBox="1">
              <a:spLocks noChangeArrowheads="1"/>
            </p:cNvSpPr>
            <p:nvPr/>
          </p:nvSpPr>
          <p:spPr bwMode="auto">
            <a:xfrm>
              <a:off x="5255" y="228"/>
              <a:ext cx="764" cy="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100" b="1" dirty="0">
                  <a:effectLst/>
                  <a:ea typeface="Aptos" panose="020B0004020202020204" pitchFamily="34" charset="0"/>
                  <a:hlinkClick r:id="rId3" action="ppaction://hlinkfile"/>
                </a:rPr>
                <a:t>Knjiga</a:t>
              </a:r>
              <a:r>
                <a:rPr lang="hr-HR" sz="2100" b="1" dirty="0">
                  <a:effectLst/>
                  <a:ea typeface="Aptos" panose="020B0004020202020204" pitchFamily="34" charset="0"/>
                </a:rPr>
                <a:t> blagajne</a:t>
              </a:r>
              <a:endParaRPr lang="hr-HR" altLang="sr-Latn-RS" sz="2100" b="1" dirty="0"/>
            </a:p>
          </p:txBody>
        </p:sp>
      </p:grpSp>
      <p:grpSp>
        <p:nvGrpSpPr>
          <p:cNvPr id="10" name="Group 74">
            <a:extLst>
              <a:ext uri="{FF2B5EF4-FFF2-40B4-BE49-F238E27FC236}">
                <a16:creationId xmlns:a16="http://schemas.microsoft.com/office/drawing/2014/main" id="{57702D33-1BB2-C911-FB47-B30131567ACD}"/>
              </a:ext>
            </a:extLst>
          </p:cNvPr>
          <p:cNvGrpSpPr>
            <a:grpSpLocks/>
          </p:cNvGrpSpPr>
          <p:nvPr/>
        </p:nvGrpSpPr>
        <p:grpSpPr bwMode="auto">
          <a:xfrm>
            <a:off x="2143054" y="3255149"/>
            <a:ext cx="1812733" cy="1625566"/>
            <a:chOff x="5152" y="119"/>
            <a:chExt cx="962" cy="544"/>
          </a:xfrm>
        </p:grpSpPr>
        <p:pic>
          <p:nvPicPr>
            <p:cNvPr id="11" name="Picture 75">
              <a:extLst>
                <a:ext uri="{FF2B5EF4-FFF2-40B4-BE49-F238E27FC236}">
                  <a16:creationId xmlns:a16="http://schemas.microsoft.com/office/drawing/2014/main" id="{70619467-2801-ADE4-D301-C44744C8D79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 Box 76">
              <a:extLst>
                <a:ext uri="{FF2B5EF4-FFF2-40B4-BE49-F238E27FC236}">
                  <a16:creationId xmlns:a16="http://schemas.microsoft.com/office/drawing/2014/main" id="{F646235D-1102-10FD-A323-3B43ECDB4360}"/>
                </a:ext>
              </a:extLst>
            </p:cNvPr>
            <p:cNvSpPr txBox="1">
              <a:spLocks noChangeArrowheads="1"/>
            </p:cNvSpPr>
            <p:nvPr/>
          </p:nvSpPr>
          <p:spPr bwMode="auto">
            <a:xfrm>
              <a:off x="5260" y="176"/>
              <a:ext cx="764" cy="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100" b="1" dirty="0">
                  <a:effectLst/>
                  <a:ea typeface="Aptos" panose="020B0004020202020204" pitchFamily="34" charset="0"/>
                  <a:hlinkClick r:id="rId4" action="ppaction://hlinkfile"/>
                </a:rPr>
                <a:t>Knjiga </a:t>
              </a:r>
              <a:r>
                <a:rPr lang="hr-HR" sz="2100" b="1" dirty="0">
                  <a:effectLst/>
                  <a:ea typeface="Aptos" panose="020B0004020202020204" pitchFamily="34" charset="0"/>
                </a:rPr>
                <a:t>primitaka i izdataka</a:t>
              </a:r>
              <a:endParaRPr lang="hr-HR" altLang="sr-Latn-RS" sz="2100" b="1" dirty="0"/>
            </a:p>
          </p:txBody>
        </p:sp>
      </p:grpSp>
      <p:grpSp>
        <p:nvGrpSpPr>
          <p:cNvPr id="13" name="Group 74">
            <a:extLst>
              <a:ext uri="{FF2B5EF4-FFF2-40B4-BE49-F238E27FC236}">
                <a16:creationId xmlns:a16="http://schemas.microsoft.com/office/drawing/2014/main" id="{08A7E7DC-96E3-0C20-6EC7-90DEA9097F9A}"/>
              </a:ext>
            </a:extLst>
          </p:cNvPr>
          <p:cNvGrpSpPr>
            <a:grpSpLocks/>
          </p:cNvGrpSpPr>
          <p:nvPr/>
        </p:nvGrpSpPr>
        <p:grpSpPr bwMode="auto">
          <a:xfrm>
            <a:off x="4092690" y="3248325"/>
            <a:ext cx="1960220" cy="1625566"/>
            <a:chOff x="5152" y="119"/>
            <a:chExt cx="962" cy="544"/>
          </a:xfrm>
        </p:grpSpPr>
        <p:pic>
          <p:nvPicPr>
            <p:cNvPr id="14" name="Picture 75">
              <a:extLst>
                <a:ext uri="{FF2B5EF4-FFF2-40B4-BE49-F238E27FC236}">
                  <a16:creationId xmlns:a16="http://schemas.microsoft.com/office/drawing/2014/main" id="{76E88D10-5EB4-6DA7-CD3A-98A73399DFE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 Box 76">
              <a:extLst>
                <a:ext uri="{FF2B5EF4-FFF2-40B4-BE49-F238E27FC236}">
                  <a16:creationId xmlns:a16="http://schemas.microsoft.com/office/drawing/2014/main" id="{BB7C5250-1093-90B9-FA10-B7FB6E639D50}"/>
                </a:ext>
              </a:extLst>
            </p:cNvPr>
            <p:cNvSpPr txBox="1">
              <a:spLocks noChangeArrowheads="1"/>
            </p:cNvSpPr>
            <p:nvPr/>
          </p:nvSpPr>
          <p:spPr bwMode="auto">
            <a:xfrm>
              <a:off x="5260" y="176"/>
              <a:ext cx="764" cy="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100" b="1" dirty="0">
                  <a:effectLst/>
                  <a:ea typeface="Aptos" panose="020B0004020202020204" pitchFamily="34" charset="0"/>
                  <a:hlinkClick r:id="rId5" action="ppaction://hlinkfile"/>
                </a:rPr>
                <a:t>Knjiga</a:t>
              </a:r>
              <a:r>
                <a:rPr lang="hr-HR" sz="2100" b="1" dirty="0">
                  <a:effectLst/>
                  <a:ea typeface="Aptos" panose="020B0004020202020204" pitchFamily="34" charset="0"/>
                </a:rPr>
                <a:t> ulaznih računa</a:t>
              </a:r>
              <a:endParaRPr lang="hr-HR" altLang="sr-Latn-RS" sz="2100" b="1" dirty="0"/>
            </a:p>
          </p:txBody>
        </p:sp>
      </p:grpSp>
      <p:grpSp>
        <p:nvGrpSpPr>
          <p:cNvPr id="16" name="Group 74">
            <a:extLst>
              <a:ext uri="{FF2B5EF4-FFF2-40B4-BE49-F238E27FC236}">
                <a16:creationId xmlns:a16="http://schemas.microsoft.com/office/drawing/2014/main" id="{8F83F30E-F63B-4501-421A-A14B09AD3590}"/>
              </a:ext>
            </a:extLst>
          </p:cNvPr>
          <p:cNvGrpSpPr>
            <a:grpSpLocks/>
          </p:cNvGrpSpPr>
          <p:nvPr/>
        </p:nvGrpSpPr>
        <p:grpSpPr bwMode="auto">
          <a:xfrm>
            <a:off x="6168276" y="3261519"/>
            <a:ext cx="2711765" cy="1625566"/>
            <a:chOff x="5152" y="119"/>
            <a:chExt cx="962" cy="544"/>
          </a:xfrm>
        </p:grpSpPr>
        <p:pic>
          <p:nvPicPr>
            <p:cNvPr id="17" name="Picture 75">
              <a:extLst>
                <a:ext uri="{FF2B5EF4-FFF2-40B4-BE49-F238E27FC236}">
                  <a16:creationId xmlns:a16="http://schemas.microsoft.com/office/drawing/2014/main" id="{AD006542-F1AB-E49C-2CAE-8F12DE0634F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 Box 76">
              <a:extLst>
                <a:ext uri="{FF2B5EF4-FFF2-40B4-BE49-F238E27FC236}">
                  <a16:creationId xmlns:a16="http://schemas.microsoft.com/office/drawing/2014/main" id="{2563671D-22EE-9358-1D46-09930EA61BD2}"/>
                </a:ext>
              </a:extLst>
            </p:cNvPr>
            <p:cNvSpPr txBox="1">
              <a:spLocks noChangeArrowheads="1"/>
            </p:cNvSpPr>
            <p:nvPr/>
          </p:nvSpPr>
          <p:spPr bwMode="auto">
            <a:xfrm>
              <a:off x="5206" y="178"/>
              <a:ext cx="854" cy="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100" b="1" dirty="0">
                  <a:effectLst/>
                  <a:ea typeface="Aptos" panose="020B0004020202020204" pitchFamily="34" charset="0"/>
                </a:rPr>
                <a:t>Popis dugotrajne nefinancijske imovine</a:t>
              </a:r>
              <a:endParaRPr lang="hr-HR" altLang="sr-Latn-RS" sz="2100" b="1" dirty="0"/>
            </a:p>
          </p:txBody>
        </p:sp>
      </p:grpSp>
      <p:grpSp>
        <p:nvGrpSpPr>
          <p:cNvPr id="19" name="Group 74">
            <a:extLst>
              <a:ext uri="{FF2B5EF4-FFF2-40B4-BE49-F238E27FC236}">
                <a16:creationId xmlns:a16="http://schemas.microsoft.com/office/drawing/2014/main" id="{C5E487EF-E52F-AF9F-DB00-F01FD120998D}"/>
              </a:ext>
            </a:extLst>
          </p:cNvPr>
          <p:cNvGrpSpPr>
            <a:grpSpLocks/>
          </p:cNvGrpSpPr>
          <p:nvPr/>
        </p:nvGrpSpPr>
        <p:grpSpPr bwMode="auto">
          <a:xfrm>
            <a:off x="2345641" y="5660538"/>
            <a:ext cx="2039792" cy="1164421"/>
            <a:chOff x="5152" y="119"/>
            <a:chExt cx="962" cy="544"/>
          </a:xfrm>
        </p:grpSpPr>
        <p:pic>
          <p:nvPicPr>
            <p:cNvPr id="20" name="Picture 75">
              <a:extLst>
                <a:ext uri="{FF2B5EF4-FFF2-40B4-BE49-F238E27FC236}">
                  <a16:creationId xmlns:a16="http://schemas.microsoft.com/office/drawing/2014/main" id="{67E5971D-D3D5-641A-563A-688B656C71C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Text Box 76">
              <a:extLst>
                <a:ext uri="{FF2B5EF4-FFF2-40B4-BE49-F238E27FC236}">
                  <a16:creationId xmlns:a16="http://schemas.microsoft.com/office/drawing/2014/main" id="{E7CF0765-9715-0A0B-8C55-3B4AD4D389FB}"/>
                </a:ext>
              </a:extLst>
            </p:cNvPr>
            <p:cNvSpPr txBox="1">
              <a:spLocks noChangeArrowheads="1"/>
            </p:cNvSpPr>
            <p:nvPr/>
          </p:nvSpPr>
          <p:spPr bwMode="auto">
            <a:xfrm>
              <a:off x="5251" y="207"/>
              <a:ext cx="764" cy="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100" b="1" dirty="0">
                  <a:effectLst/>
                  <a:ea typeface="Aptos" panose="020B0004020202020204" pitchFamily="34" charset="0"/>
                </a:rPr>
                <a:t>Financijski plan</a:t>
              </a:r>
              <a:endParaRPr lang="hr-HR" altLang="sr-Latn-RS" sz="2100" b="1" dirty="0"/>
            </a:p>
          </p:txBody>
        </p:sp>
      </p:grpSp>
      <p:grpSp>
        <p:nvGrpSpPr>
          <p:cNvPr id="22" name="Group 74">
            <a:extLst>
              <a:ext uri="{FF2B5EF4-FFF2-40B4-BE49-F238E27FC236}">
                <a16:creationId xmlns:a16="http://schemas.microsoft.com/office/drawing/2014/main" id="{350C0FE2-61AB-4F13-AA02-800FB3FA5A4A}"/>
              </a:ext>
            </a:extLst>
          </p:cNvPr>
          <p:cNvGrpSpPr>
            <a:grpSpLocks/>
          </p:cNvGrpSpPr>
          <p:nvPr/>
        </p:nvGrpSpPr>
        <p:grpSpPr bwMode="auto">
          <a:xfrm>
            <a:off x="9639418" y="76399"/>
            <a:ext cx="2266712" cy="1625566"/>
            <a:chOff x="5152" y="119"/>
            <a:chExt cx="962" cy="544"/>
          </a:xfrm>
        </p:grpSpPr>
        <p:pic>
          <p:nvPicPr>
            <p:cNvPr id="23" name="Picture 75">
              <a:extLst>
                <a:ext uri="{FF2B5EF4-FFF2-40B4-BE49-F238E27FC236}">
                  <a16:creationId xmlns:a16="http://schemas.microsoft.com/office/drawing/2014/main" id="{3F5DC985-70F9-6CC2-0389-1C691C02D8D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Text Box 76">
              <a:extLst>
                <a:ext uri="{FF2B5EF4-FFF2-40B4-BE49-F238E27FC236}">
                  <a16:creationId xmlns:a16="http://schemas.microsoft.com/office/drawing/2014/main" id="{7213DFC8-A2B2-A2C8-5FDD-9C8715826D4E}"/>
                </a:ext>
              </a:extLst>
            </p:cNvPr>
            <p:cNvSpPr txBox="1">
              <a:spLocks noChangeArrowheads="1"/>
            </p:cNvSpPr>
            <p:nvPr/>
          </p:nvSpPr>
          <p:spPr bwMode="auto">
            <a:xfrm>
              <a:off x="5260" y="176"/>
              <a:ext cx="764" cy="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1800" b="1" dirty="0">
                  <a:effectLst/>
                  <a:ea typeface="Aptos" panose="020B0004020202020204" pitchFamily="34" charset="0"/>
                </a:rPr>
                <a:t>Registar neprofitnih organizacija </a:t>
              </a:r>
              <a:r>
                <a:rPr lang="hr-HR" sz="2100" b="1" dirty="0">
                  <a:effectLst/>
                  <a:ea typeface="Aptos" panose="020B0004020202020204" pitchFamily="34" charset="0"/>
                </a:rPr>
                <a:t>RNO</a:t>
              </a:r>
              <a:endParaRPr lang="hr-HR" altLang="sr-Latn-RS" sz="2100" b="1" dirty="0"/>
            </a:p>
          </p:txBody>
        </p:sp>
      </p:grpSp>
      <p:grpSp>
        <p:nvGrpSpPr>
          <p:cNvPr id="49" name="Grupa 48">
            <a:extLst>
              <a:ext uri="{FF2B5EF4-FFF2-40B4-BE49-F238E27FC236}">
                <a16:creationId xmlns:a16="http://schemas.microsoft.com/office/drawing/2014/main" id="{8A304241-FE93-DC2A-8A2E-CCC40048789A}"/>
              </a:ext>
            </a:extLst>
          </p:cNvPr>
          <p:cNvGrpSpPr/>
          <p:nvPr/>
        </p:nvGrpSpPr>
        <p:grpSpPr>
          <a:xfrm>
            <a:off x="10070326" y="1678018"/>
            <a:ext cx="1447308" cy="525293"/>
            <a:chOff x="10101001" y="1563961"/>
            <a:chExt cx="1447308" cy="525293"/>
          </a:xfrm>
        </p:grpSpPr>
        <p:sp>
          <p:nvSpPr>
            <p:cNvPr id="25" name="Strelica: pruge udesno 24">
              <a:extLst>
                <a:ext uri="{FF2B5EF4-FFF2-40B4-BE49-F238E27FC236}">
                  <a16:creationId xmlns:a16="http://schemas.microsoft.com/office/drawing/2014/main" id="{44A4D96F-F1E7-39A5-BA28-CCF607FE0ABE}"/>
                </a:ext>
              </a:extLst>
            </p:cNvPr>
            <p:cNvSpPr/>
            <p:nvPr/>
          </p:nvSpPr>
          <p:spPr>
            <a:xfrm>
              <a:off x="10101001" y="1563961"/>
              <a:ext cx="1447308" cy="525293"/>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7" name="TekstniOkvir 26">
              <a:extLst>
                <a:ext uri="{FF2B5EF4-FFF2-40B4-BE49-F238E27FC236}">
                  <a16:creationId xmlns:a16="http://schemas.microsoft.com/office/drawing/2014/main" id="{8361C6A5-E8BA-976C-D3F2-00BF28AC8EBB}"/>
                </a:ext>
              </a:extLst>
            </p:cNvPr>
            <p:cNvSpPr txBox="1"/>
            <p:nvPr/>
          </p:nvSpPr>
          <p:spPr>
            <a:xfrm>
              <a:off x="10101001" y="1636234"/>
              <a:ext cx="1447308" cy="369332"/>
            </a:xfrm>
            <a:prstGeom prst="rect">
              <a:avLst/>
            </a:prstGeom>
            <a:noFill/>
          </p:spPr>
          <p:txBody>
            <a:bodyPr wrap="square">
              <a:spAutoFit/>
            </a:bodyPr>
            <a:lstStyle/>
            <a:p>
              <a:r>
                <a:rPr lang="hr-HR" sz="18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Članak 33</a:t>
              </a:r>
              <a:endParaRPr lang="hr-HR" b="1" dirty="0">
                <a:solidFill>
                  <a:schemeClr val="bg1"/>
                </a:solidFill>
              </a:endParaRPr>
            </a:p>
          </p:txBody>
        </p:sp>
      </p:grpSp>
      <p:sp>
        <p:nvSpPr>
          <p:cNvPr id="28" name="TekstniOkvir 27">
            <a:extLst>
              <a:ext uri="{FF2B5EF4-FFF2-40B4-BE49-F238E27FC236}">
                <a16:creationId xmlns:a16="http://schemas.microsoft.com/office/drawing/2014/main" id="{330895DA-D062-DD52-1F23-09CA55494777}"/>
              </a:ext>
            </a:extLst>
          </p:cNvPr>
          <p:cNvSpPr txBox="1"/>
          <p:nvPr/>
        </p:nvSpPr>
        <p:spPr>
          <a:xfrm>
            <a:off x="2565809" y="2583436"/>
            <a:ext cx="7504517" cy="415498"/>
          </a:xfrm>
          <a:prstGeom prst="rect">
            <a:avLst/>
          </a:prstGeom>
          <a:solidFill>
            <a:schemeClr val="accent4">
              <a:lumMod val="20000"/>
              <a:lumOff val="80000"/>
            </a:schemeClr>
          </a:solidFill>
          <a:ln w="28575">
            <a:solidFill>
              <a:schemeClr val="tx1"/>
            </a:solidFill>
          </a:ln>
        </p:spPr>
        <p:txBody>
          <a:bodyPr wrap="square">
            <a:spAutoFit/>
          </a:bodyPr>
          <a:lstStyle/>
          <a:p>
            <a:pPr algn="ctr">
              <a:spcBef>
                <a:spcPts val="360"/>
              </a:spcBef>
              <a:spcAft>
                <a:spcPts val="360"/>
              </a:spcAft>
              <a:buNone/>
            </a:pPr>
            <a:r>
              <a:rPr lang="hr-HR" sz="21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Jednostavno knjigovodstvo</a:t>
            </a:r>
            <a:endParaRPr lang="hr-HR" sz="2100" b="1"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1" name="TekstniOkvir 30">
            <a:extLst>
              <a:ext uri="{FF2B5EF4-FFF2-40B4-BE49-F238E27FC236}">
                <a16:creationId xmlns:a16="http://schemas.microsoft.com/office/drawing/2014/main" id="{17FD3886-349D-9DEA-C967-BB3E6D1BDF50}"/>
              </a:ext>
            </a:extLst>
          </p:cNvPr>
          <p:cNvSpPr txBox="1"/>
          <p:nvPr/>
        </p:nvSpPr>
        <p:spPr>
          <a:xfrm>
            <a:off x="2588133" y="5056053"/>
            <a:ext cx="6211639" cy="415498"/>
          </a:xfrm>
          <a:prstGeom prst="rect">
            <a:avLst/>
          </a:prstGeom>
          <a:solidFill>
            <a:schemeClr val="accent3">
              <a:lumMod val="20000"/>
              <a:lumOff val="80000"/>
            </a:schemeClr>
          </a:solidFill>
          <a:ln w="38100">
            <a:solidFill>
              <a:schemeClr val="accent1">
                <a:lumMod val="50000"/>
              </a:schemeClr>
            </a:solidFill>
            <a:prstDash val="solid"/>
          </a:ln>
        </p:spPr>
        <p:txBody>
          <a:bodyPr wrap="square">
            <a:spAutoFit/>
          </a:bodyPr>
          <a:lstStyle/>
          <a:p>
            <a:pPr algn="ctr">
              <a:spcBef>
                <a:spcPts val="360"/>
              </a:spcBef>
              <a:spcAft>
                <a:spcPts val="360"/>
              </a:spcAft>
              <a:buNone/>
            </a:pPr>
            <a:r>
              <a:rPr lang="hr-HR" sz="21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Dvojno knjigovodstvo</a:t>
            </a:r>
            <a:endParaRPr lang="hr-HR" sz="2100" b="1"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3" name="TekstniOkvir 32">
            <a:extLst>
              <a:ext uri="{FF2B5EF4-FFF2-40B4-BE49-F238E27FC236}">
                <a16:creationId xmlns:a16="http://schemas.microsoft.com/office/drawing/2014/main" id="{363004D5-A2E7-70DB-3B4D-90680C17430D}"/>
              </a:ext>
            </a:extLst>
          </p:cNvPr>
          <p:cNvSpPr txBox="1"/>
          <p:nvPr/>
        </p:nvSpPr>
        <p:spPr>
          <a:xfrm>
            <a:off x="8663422" y="3626989"/>
            <a:ext cx="1619795" cy="338554"/>
          </a:xfrm>
          <a:prstGeom prst="rect">
            <a:avLst/>
          </a:prstGeom>
          <a:noFill/>
        </p:spPr>
        <p:txBody>
          <a:bodyPr wrap="square">
            <a:spAutoFit/>
          </a:bodyPr>
          <a:lstStyle/>
          <a:p>
            <a:pPr algn="ctr">
              <a:spcBef>
                <a:spcPts val="360"/>
              </a:spcBef>
              <a:spcAft>
                <a:spcPts val="360"/>
              </a:spcAft>
              <a:buNone/>
            </a:pPr>
            <a:r>
              <a:rPr lang="hr-HR" sz="16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Članak 19.</a:t>
            </a:r>
          </a:p>
        </p:txBody>
      </p:sp>
      <p:sp>
        <p:nvSpPr>
          <p:cNvPr id="37" name="Strelica: pruge udesno 36">
            <a:extLst>
              <a:ext uri="{FF2B5EF4-FFF2-40B4-BE49-F238E27FC236}">
                <a16:creationId xmlns:a16="http://schemas.microsoft.com/office/drawing/2014/main" id="{F79B57A7-204D-FB02-304F-B4C89374E2D5}"/>
              </a:ext>
            </a:extLst>
          </p:cNvPr>
          <p:cNvSpPr/>
          <p:nvPr/>
        </p:nvSpPr>
        <p:spPr>
          <a:xfrm>
            <a:off x="8915764" y="3827564"/>
            <a:ext cx="1043036" cy="589794"/>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sp>
        <p:nvSpPr>
          <p:cNvPr id="38" name="TekstniOkvir 37">
            <a:extLst>
              <a:ext uri="{FF2B5EF4-FFF2-40B4-BE49-F238E27FC236}">
                <a16:creationId xmlns:a16="http://schemas.microsoft.com/office/drawing/2014/main" id="{7BF26D47-8D16-AC32-5C30-3EDBE28B179A}"/>
              </a:ext>
            </a:extLst>
          </p:cNvPr>
          <p:cNvSpPr txBox="1"/>
          <p:nvPr/>
        </p:nvSpPr>
        <p:spPr>
          <a:xfrm>
            <a:off x="8595330" y="3930579"/>
            <a:ext cx="1619795" cy="338554"/>
          </a:xfrm>
          <a:prstGeom prst="rect">
            <a:avLst/>
          </a:prstGeom>
          <a:noFill/>
        </p:spPr>
        <p:txBody>
          <a:bodyPr wrap="square">
            <a:spAutoFit/>
          </a:bodyPr>
          <a:lstStyle/>
          <a:p>
            <a:pPr algn="ctr">
              <a:spcBef>
                <a:spcPts val="360"/>
              </a:spcBef>
              <a:spcAft>
                <a:spcPts val="360"/>
              </a:spcAft>
              <a:buNone/>
            </a:pPr>
            <a:r>
              <a:rPr lang="hr-HR" sz="1600" b="1"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Članak 6.</a:t>
            </a:r>
          </a:p>
        </p:txBody>
      </p:sp>
      <p:grpSp>
        <p:nvGrpSpPr>
          <p:cNvPr id="39" name="Group 74">
            <a:extLst>
              <a:ext uri="{FF2B5EF4-FFF2-40B4-BE49-F238E27FC236}">
                <a16:creationId xmlns:a16="http://schemas.microsoft.com/office/drawing/2014/main" id="{3D73E00F-5757-D649-578C-BB423E904229}"/>
              </a:ext>
            </a:extLst>
          </p:cNvPr>
          <p:cNvGrpSpPr>
            <a:grpSpLocks/>
          </p:cNvGrpSpPr>
          <p:nvPr/>
        </p:nvGrpSpPr>
        <p:grpSpPr bwMode="auto">
          <a:xfrm>
            <a:off x="9970924" y="3258143"/>
            <a:ext cx="2137948" cy="1625566"/>
            <a:chOff x="5152" y="119"/>
            <a:chExt cx="962" cy="544"/>
          </a:xfrm>
        </p:grpSpPr>
        <p:pic>
          <p:nvPicPr>
            <p:cNvPr id="40" name="Picture 75">
              <a:extLst>
                <a:ext uri="{FF2B5EF4-FFF2-40B4-BE49-F238E27FC236}">
                  <a16:creationId xmlns:a16="http://schemas.microsoft.com/office/drawing/2014/main" id="{15DE38F6-1F29-ABB8-1B4F-178B74E359F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 name="Text Box 76">
              <a:extLst>
                <a:ext uri="{FF2B5EF4-FFF2-40B4-BE49-F238E27FC236}">
                  <a16:creationId xmlns:a16="http://schemas.microsoft.com/office/drawing/2014/main" id="{9B32B26F-0955-CF16-EA2C-BDEE8438F5F7}"/>
                </a:ext>
              </a:extLst>
            </p:cNvPr>
            <p:cNvSpPr txBox="1">
              <a:spLocks noChangeArrowheads="1"/>
            </p:cNvSpPr>
            <p:nvPr/>
          </p:nvSpPr>
          <p:spPr bwMode="auto">
            <a:xfrm>
              <a:off x="5260" y="176"/>
              <a:ext cx="764" cy="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ts val="360"/>
                </a:spcBef>
                <a:spcAft>
                  <a:spcPts val="360"/>
                </a:spcAft>
                <a:buNone/>
              </a:pPr>
              <a:r>
                <a:rPr lang="hr-HR"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Izvještaj o potrošnji proračunskih sredstava</a:t>
              </a:r>
              <a:endParaRPr lang="hr-HR" sz="1800" b="1" dirty="0">
                <a:effectLst/>
                <a:latin typeface="Arial" panose="020B0604020202020204" pitchFamily="34" charset="0"/>
                <a:ea typeface="Times New Roman" panose="02020603050405020304" pitchFamily="18" charset="0"/>
                <a:cs typeface="Arial" panose="020B0604020202020204" pitchFamily="34" charset="0"/>
              </a:endParaRPr>
            </a:p>
          </p:txBody>
        </p:sp>
      </p:grpSp>
      <p:grpSp>
        <p:nvGrpSpPr>
          <p:cNvPr id="44" name="Group 74">
            <a:extLst>
              <a:ext uri="{FF2B5EF4-FFF2-40B4-BE49-F238E27FC236}">
                <a16:creationId xmlns:a16="http://schemas.microsoft.com/office/drawing/2014/main" id="{AA774D12-01B0-4F8A-CB86-5A7E8FB87E94}"/>
              </a:ext>
            </a:extLst>
          </p:cNvPr>
          <p:cNvGrpSpPr>
            <a:grpSpLocks/>
          </p:cNvGrpSpPr>
          <p:nvPr/>
        </p:nvGrpSpPr>
        <p:grpSpPr bwMode="auto">
          <a:xfrm>
            <a:off x="4831573" y="-14406"/>
            <a:ext cx="4586602" cy="1862164"/>
            <a:chOff x="5152" y="119"/>
            <a:chExt cx="962" cy="544"/>
          </a:xfrm>
        </p:grpSpPr>
        <p:pic>
          <p:nvPicPr>
            <p:cNvPr id="45" name="Picture 75">
              <a:extLst>
                <a:ext uri="{FF2B5EF4-FFF2-40B4-BE49-F238E27FC236}">
                  <a16:creationId xmlns:a16="http://schemas.microsoft.com/office/drawing/2014/main" id="{36C5DBF7-C5EE-DF22-213E-8725956D979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6" name="Text Box 76">
              <a:extLst>
                <a:ext uri="{FF2B5EF4-FFF2-40B4-BE49-F238E27FC236}">
                  <a16:creationId xmlns:a16="http://schemas.microsoft.com/office/drawing/2014/main" id="{9719057C-B755-59A6-C16E-F2174558AC05}"/>
                </a:ext>
              </a:extLst>
            </p:cNvPr>
            <p:cNvSpPr txBox="1">
              <a:spLocks noChangeArrowheads="1"/>
            </p:cNvSpPr>
            <p:nvPr/>
          </p:nvSpPr>
          <p:spPr bwMode="auto">
            <a:xfrm>
              <a:off x="5220" y="164"/>
              <a:ext cx="827" cy="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100" b="1" dirty="0">
                  <a:effectLst/>
                  <a:ea typeface="Aptos" panose="020B0004020202020204" pitchFamily="34" charset="0"/>
                </a:rPr>
                <a:t>Pravilnik o neprofitnom računovodstvu </a:t>
              </a:r>
              <a:r>
                <a:rPr lang="hr-HR" sz="2400" dirty="0">
                  <a:solidFill>
                    <a:schemeClr val="accent5">
                      <a:lumMod val="75000"/>
                    </a:schemeClr>
                  </a:solidFill>
                  <a:ea typeface="Times New Roman" panose="02020603050405020304" pitchFamily="18" charset="0"/>
                </a:rPr>
                <a:t>€</a:t>
              </a:r>
              <a:r>
                <a:rPr lang="hr-HR" sz="2100" b="1" dirty="0">
                  <a:effectLst/>
                  <a:ea typeface="Aptos" panose="020B0004020202020204" pitchFamily="34" charset="0"/>
                </a:rPr>
                <a:t>i računskom planu NN </a:t>
              </a:r>
              <a:r>
                <a:rPr lang="hr-HR" sz="1800" b="1" u="sng" dirty="0">
                  <a:solidFill>
                    <a:srgbClr val="0000FF"/>
                  </a:solidFill>
                  <a:effectLst/>
                  <a:latin typeface="Arial" panose="020B0604020202020204" pitchFamily="34" charset="0"/>
                  <a:ea typeface="Calibri" panose="020F0502020204030204" pitchFamily="34" charset="0"/>
                  <a:hlinkClick r:id="rId6"/>
                </a:rPr>
                <a:t>01/15</a:t>
              </a:r>
              <a:r>
                <a:rPr lang="hr-HR" sz="1800" dirty="0">
                  <a:effectLst/>
                  <a:latin typeface="Arial" panose="020B0604020202020204" pitchFamily="34" charset="0"/>
                  <a:ea typeface="Calibri" panose="020F0502020204030204" pitchFamily="34" charset="0"/>
                </a:rPr>
                <a:t>, </a:t>
              </a:r>
              <a:r>
                <a:rPr lang="hr-HR" sz="1800" b="1" u="sng" dirty="0">
                  <a:solidFill>
                    <a:srgbClr val="0000FF"/>
                  </a:solidFill>
                  <a:effectLst/>
                  <a:latin typeface="Arial" panose="020B0604020202020204" pitchFamily="34" charset="0"/>
                  <a:ea typeface="Calibri" panose="020F0502020204030204" pitchFamily="34" charset="0"/>
                  <a:hlinkClick r:id="rId7"/>
                </a:rPr>
                <a:t>25/17</a:t>
              </a:r>
              <a:r>
                <a:rPr lang="hr-HR" sz="1800" dirty="0">
                  <a:effectLst/>
                  <a:latin typeface="Arial" panose="020B0604020202020204" pitchFamily="34" charset="0"/>
                  <a:ea typeface="Calibri" panose="020F0502020204030204" pitchFamily="34" charset="0"/>
                </a:rPr>
                <a:t>, </a:t>
              </a:r>
              <a:r>
                <a:rPr lang="hr-HR" sz="1800" b="1" u="sng" dirty="0">
                  <a:solidFill>
                    <a:srgbClr val="0000FF"/>
                  </a:solidFill>
                  <a:effectLst/>
                  <a:latin typeface="Arial" panose="020B0604020202020204" pitchFamily="34" charset="0"/>
                  <a:ea typeface="Calibri" panose="020F0502020204030204" pitchFamily="34" charset="0"/>
                  <a:hlinkClick r:id="rId8"/>
                </a:rPr>
                <a:t>96/18</a:t>
              </a:r>
              <a:r>
                <a:rPr lang="hr-HR" sz="1800" dirty="0">
                  <a:effectLst/>
                  <a:latin typeface="Arial" panose="020B0604020202020204" pitchFamily="34" charset="0"/>
                  <a:ea typeface="Calibri" panose="020F0502020204030204" pitchFamily="34" charset="0"/>
                </a:rPr>
                <a:t>, </a:t>
              </a:r>
              <a:r>
                <a:rPr lang="hr-HR" sz="1800" b="1" u="sng" dirty="0">
                  <a:solidFill>
                    <a:srgbClr val="0000FF"/>
                  </a:solidFill>
                  <a:effectLst/>
                  <a:latin typeface="Arial" panose="020B0604020202020204" pitchFamily="34" charset="0"/>
                  <a:ea typeface="Calibri" panose="020F0502020204030204" pitchFamily="34" charset="0"/>
                  <a:hlinkClick r:id="rId9"/>
                </a:rPr>
                <a:t>103/18</a:t>
              </a:r>
              <a:r>
                <a:rPr lang="hr-HR" sz="1800" dirty="0">
                  <a:effectLst/>
                  <a:latin typeface="Arial" panose="020B0604020202020204" pitchFamily="34" charset="0"/>
                  <a:ea typeface="Calibri" panose="020F0502020204030204" pitchFamily="34" charset="0"/>
                </a:rPr>
                <a:t>, </a:t>
              </a:r>
              <a:r>
                <a:rPr lang="hr-HR" sz="1800" b="1" u="sng" dirty="0">
                  <a:solidFill>
                    <a:srgbClr val="0000FF"/>
                  </a:solidFill>
                  <a:effectLst/>
                  <a:latin typeface="Arial" panose="020B0604020202020204" pitchFamily="34" charset="0"/>
                  <a:ea typeface="Calibri" panose="020F0502020204030204" pitchFamily="34" charset="0"/>
                  <a:hlinkClick r:id="rId10"/>
                </a:rPr>
                <a:t>134/22</a:t>
              </a:r>
              <a:endParaRPr lang="hr-HR" altLang="sr-Latn-RS" sz="2100" b="1" dirty="0"/>
            </a:p>
          </p:txBody>
        </p:sp>
      </p:grpSp>
      <p:grpSp>
        <p:nvGrpSpPr>
          <p:cNvPr id="26" name="Grupa 25">
            <a:extLst>
              <a:ext uri="{FF2B5EF4-FFF2-40B4-BE49-F238E27FC236}">
                <a16:creationId xmlns:a16="http://schemas.microsoft.com/office/drawing/2014/main" id="{FB6A6E4F-A73C-7E6B-8781-7DDB9BB0793F}"/>
              </a:ext>
            </a:extLst>
          </p:cNvPr>
          <p:cNvGrpSpPr/>
          <p:nvPr/>
        </p:nvGrpSpPr>
        <p:grpSpPr>
          <a:xfrm>
            <a:off x="8075096" y="1732028"/>
            <a:ext cx="525293" cy="1338431"/>
            <a:chOff x="8075096" y="1732028"/>
            <a:chExt cx="525293" cy="1338431"/>
          </a:xfrm>
        </p:grpSpPr>
        <p:sp>
          <p:nvSpPr>
            <p:cNvPr id="48" name="Strelica: pruge udesno 47">
              <a:extLst>
                <a:ext uri="{FF2B5EF4-FFF2-40B4-BE49-F238E27FC236}">
                  <a16:creationId xmlns:a16="http://schemas.microsoft.com/office/drawing/2014/main" id="{448E601C-6E15-F97C-B79A-211F7192DFFE}"/>
                </a:ext>
              </a:extLst>
            </p:cNvPr>
            <p:cNvSpPr/>
            <p:nvPr/>
          </p:nvSpPr>
          <p:spPr>
            <a:xfrm rot="5400000">
              <a:off x="7767605" y="2057783"/>
              <a:ext cx="1140275" cy="525293"/>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51" name="TekstniOkvir 50">
              <a:extLst>
                <a:ext uri="{FF2B5EF4-FFF2-40B4-BE49-F238E27FC236}">
                  <a16:creationId xmlns:a16="http://schemas.microsoft.com/office/drawing/2014/main" id="{47B53895-8F6F-F568-4F05-8814D33C92A9}"/>
                </a:ext>
              </a:extLst>
            </p:cNvPr>
            <p:cNvSpPr txBox="1"/>
            <p:nvPr/>
          </p:nvSpPr>
          <p:spPr>
            <a:xfrm rot="5400000">
              <a:off x="7674544" y="2231967"/>
              <a:ext cx="1338431" cy="338554"/>
            </a:xfrm>
            <a:prstGeom prst="rect">
              <a:avLst/>
            </a:prstGeom>
            <a:noFill/>
          </p:spPr>
          <p:txBody>
            <a:bodyPr wrap="square">
              <a:spAutoFit/>
            </a:bodyPr>
            <a:lstStyle/>
            <a:p>
              <a:r>
                <a:rPr lang="hr-HR" sz="1600" b="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Članak 52.  </a:t>
              </a:r>
              <a:endParaRPr lang="hr-HR" sz="1600" b="1" dirty="0">
                <a:solidFill>
                  <a:schemeClr val="bg1"/>
                </a:solidFill>
              </a:endParaRPr>
            </a:p>
          </p:txBody>
        </p:sp>
      </p:grpSp>
      <p:sp>
        <p:nvSpPr>
          <p:cNvPr id="52" name="TekstniOkvir 51">
            <a:extLst>
              <a:ext uri="{FF2B5EF4-FFF2-40B4-BE49-F238E27FC236}">
                <a16:creationId xmlns:a16="http://schemas.microsoft.com/office/drawing/2014/main" id="{44087657-C6ED-C5A6-B670-C53C01573708}"/>
              </a:ext>
            </a:extLst>
          </p:cNvPr>
          <p:cNvSpPr txBox="1"/>
          <p:nvPr/>
        </p:nvSpPr>
        <p:spPr>
          <a:xfrm>
            <a:off x="8435270" y="2643542"/>
            <a:ext cx="1800175" cy="369332"/>
          </a:xfrm>
          <a:prstGeom prst="rect">
            <a:avLst/>
          </a:prstGeom>
          <a:noFill/>
        </p:spPr>
        <p:txBody>
          <a:bodyPr wrap="square">
            <a:spAutoFit/>
          </a:bodyPr>
          <a:lstStyle/>
          <a:p>
            <a:pPr algn="ctr">
              <a:spcBef>
                <a:spcPts val="360"/>
              </a:spcBef>
              <a:spcAft>
                <a:spcPts val="360"/>
              </a:spcAft>
              <a:buNone/>
            </a:pPr>
            <a:r>
              <a:rPr lang="hr-HR" b="1" dirty="0">
                <a:solidFill>
                  <a:schemeClr val="accent5">
                    <a:lumMod val="75000"/>
                  </a:schemeClr>
                </a:solidFill>
                <a:latin typeface="Arial" panose="020B0604020202020204" pitchFamily="34" charset="0"/>
                <a:ea typeface="Times New Roman" panose="02020603050405020304" pitchFamily="18" charset="0"/>
                <a:cs typeface="Arial" panose="020B0604020202020204" pitchFamily="34" charset="0"/>
              </a:rPr>
              <a:t>&lt;</a:t>
            </a:r>
            <a:r>
              <a:rPr lang="hr-HR" sz="1800" b="1" dirty="0">
                <a:solidFill>
                  <a:schemeClr val="accent5">
                    <a:lumMod val="75000"/>
                  </a:schemeClr>
                </a:solidFill>
                <a:effectLst/>
                <a:latin typeface="Arial" panose="020B0604020202020204" pitchFamily="34" charset="0"/>
                <a:ea typeface="Times New Roman" panose="02020603050405020304" pitchFamily="18" charset="0"/>
                <a:cs typeface="Arial" panose="020B0604020202020204" pitchFamily="34" charset="0"/>
              </a:rPr>
              <a:t>30.526,25 €</a:t>
            </a:r>
            <a:endParaRPr lang="hr-HR" sz="1800" b="1" dirty="0">
              <a:effectLst/>
              <a:latin typeface="Arial" panose="020B0604020202020204" pitchFamily="34" charset="0"/>
              <a:ea typeface="Times New Roman" panose="02020603050405020304" pitchFamily="18" charset="0"/>
              <a:cs typeface="Arial" panose="020B0604020202020204" pitchFamily="34" charset="0"/>
            </a:endParaRPr>
          </a:p>
        </p:txBody>
      </p:sp>
      <p:grpSp>
        <p:nvGrpSpPr>
          <p:cNvPr id="53" name="Group 74">
            <a:extLst>
              <a:ext uri="{FF2B5EF4-FFF2-40B4-BE49-F238E27FC236}">
                <a16:creationId xmlns:a16="http://schemas.microsoft.com/office/drawing/2014/main" id="{5AD0BC34-09DE-5414-6FEC-C820A44BC310}"/>
              </a:ext>
            </a:extLst>
          </p:cNvPr>
          <p:cNvGrpSpPr>
            <a:grpSpLocks/>
          </p:cNvGrpSpPr>
          <p:nvPr/>
        </p:nvGrpSpPr>
        <p:grpSpPr bwMode="auto">
          <a:xfrm>
            <a:off x="4686377" y="5640721"/>
            <a:ext cx="2971481" cy="1165407"/>
            <a:chOff x="5152" y="119"/>
            <a:chExt cx="962" cy="470"/>
          </a:xfrm>
        </p:grpSpPr>
        <p:pic>
          <p:nvPicPr>
            <p:cNvPr id="54" name="Picture 75">
              <a:extLst>
                <a:ext uri="{FF2B5EF4-FFF2-40B4-BE49-F238E27FC236}">
                  <a16:creationId xmlns:a16="http://schemas.microsoft.com/office/drawing/2014/main" id="{7E904FBE-73D7-88DC-D587-5C2AFAFE4D9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5" name="Text Box 76">
              <a:extLst>
                <a:ext uri="{FF2B5EF4-FFF2-40B4-BE49-F238E27FC236}">
                  <a16:creationId xmlns:a16="http://schemas.microsoft.com/office/drawing/2014/main" id="{719057FE-A893-518C-4673-FC2BA6C50602}"/>
                </a:ext>
              </a:extLst>
            </p:cNvPr>
            <p:cNvSpPr txBox="1">
              <a:spLocks noChangeArrowheads="1"/>
            </p:cNvSpPr>
            <p:nvPr/>
          </p:nvSpPr>
          <p:spPr bwMode="auto">
            <a:xfrm>
              <a:off x="5251" y="157"/>
              <a:ext cx="790" cy="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1800" b="1" dirty="0">
                  <a:effectLst/>
                  <a:ea typeface="Aptos" panose="020B0004020202020204" pitchFamily="34" charset="0"/>
                  <a:hlinkClick r:id="rId11" action="ppaction://hlinkfile"/>
                </a:rPr>
                <a:t>Upitnik o </a:t>
              </a:r>
              <a:r>
                <a:rPr lang="hr-HR" sz="1800" b="1" dirty="0">
                  <a:effectLst/>
                  <a:ea typeface="Aptos" panose="020B0004020202020204" pitchFamily="34" charset="0"/>
                </a:rPr>
                <a:t>financijskom upravljanju i kontroli</a:t>
              </a:r>
              <a:endParaRPr lang="hr-HR" altLang="sr-Latn-RS" sz="1800" b="1" dirty="0"/>
            </a:p>
          </p:txBody>
        </p:sp>
      </p:grpSp>
      <p:sp>
        <p:nvSpPr>
          <p:cNvPr id="56" name="TekstniOkvir 55">
            <a:extLst>
              <a:ext uri="{FF2B5EF4-FFF2-40B4-BE49-F238E27FC236}">
                <a16:creationId xmlns:a16="http://schemas.microsoft.com/office/drawing/2014/main" id="{B89FD867-CA42-826C-37AA-5400B6CE5794}"/>
              </a:ext>
            </a:extLst>
          </p:cNvPr>
          <p:cNvSpPr txBox="1"/>
          <p:nvPr/>
        </p:nvSpPr>
        <p:spPr>
          <a:xfrm>
            <a:off x="6419487" y="2957414"/>
            <a:ext cx="5718571" cy="338554"/>
          </a:xfrm>
          <a:prstGeom prst="rect">
            <a:avLst/>
          </a:prstGeom>
          <a:noFill/>
        </p:spPr>
        <p:txBody>
          <a:bodyPr wrap="square">
            <a:spAutoFit/>
          </a:bodyPr>
          <a:lstStyle/>
          <a:p>
            <a:pPr algn="ctr">
              <a:spcBef>
                <a:spcPts val="360"/>
              </a:spcBef>
              <a:spcAft>
                <a:spcPts val="360"/>
              </a:spcAft>
              <a:buNone/>
            </a:pPr>
            <a:r>
              <a:rPr lang="hr-HR" sz="1600" b="1" i="1" dirty="0">
                <a:effectLst/>
                <a:latin typeface="Arial" panose="020B0604020202020204" pitchFamily="34" charset="0"/>
                <a:ea typeface="Times New Roman" panose="02020603050405020304" pitchFamily="18" charset="0"/>
                <a:cs typeface="Arial" panose="020B0604020202020204" pitchFamily="34" charset="0"/>
                <a:hlinkClick r:id="rId12" action="ppaction://hlinkfile"/>
              </a:rPr>
              <a:t>Odluka</a:t>
            </a:r>
            <a:r>
              <a:rPr lang="hr-HR" sz="1600" b="1" i="1" dirty="0">
                <a:effectLst/>
                <a:latin typeface="Arial" panose="020B0604020202020204" pitchFamily="34" charset="0"/>
                <a:ea typeface="Times New Roman" panose="02020603050405020304" pitchFamily="18" charset="0"/>
                <a:cs typeface="Arial" panose="020B0604020202020204" pitchFamily="34" charset="0"/>
              </a:rPr>
              <a:t> o vođenju jednostavnog knjigovodstva</a:t>
            </a:r>
          </a:p>
        </p:txBody>
      </p:sp>
      <p:sp>
        <p:nvSpPr>
          <p:cNvPr id="57" name="Strelica: pruge udesno 56">
            <a:extLst>
              <a:ext uri="{FF2B5EF4-FFF2-40B4-BE49-F238E27FC236}">
                <a16:creationId xmlns:a16="http://schemas.microsoft.com/office/drawing/2014/main" id="{516444A3-8E66-B1BF-8C82-3D3B64F43281}"/>
              </a:ext>
            </a:extLst>
          </p:cNvPr>
          <p:cNvSpPr/>
          <p:nvPr/>
        </p:nvSpPr>
        <p:spPr>
          <a:xfrm rot="11916891">
            <a:off x="1587143" y="4955477"/>
            <a:ext cx="1043036" cy="231049"/>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sp>
        <p:nvSpPr>
          <p:cNvPr id="58" name="Strelica: pruge udesno 57">
            <a:extLst>
              <a:ext uri="{FF2B5EF4-FFF2-40B4-BE49-F238E27FC236}">
                <a16:creationId xmlns:a16="http://schemas.microsoft.com/office/drawing/2014/main" id="{CC120807-5585-B6B9-A80A-DBF6BA9D1B60}"/>
              </a:ext>
            </a:extLst>
          </p:cNvPr>
          <p:cNvSpPr/>
          <p:nvPr/>
        </p:nvSpPr>
        <p:spPr>
          <a:xfrm rot="16200000">
            <a:off x="3246528" y="4878381"/>
            <a:ext cx="344421" cy="179822"/>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sp>
        <p:nvSpPr>
          <p:cNvPr id="59" name="Strelica: pruge udesno 58">
            <a:extLst>
              <a:ext uri="{FF2B5EF4-FFF2-40B4-BE49-F238E27FC236}">
                <a16:creationId xmlns:a16="http://schemas.microsoft.com/office/drawing/2014/main" id="{3BC9FBC3-2037-1D8E-7EB1-C5623E488AB8}"/>
              </a:ext>
            </a:extLst>
          </p:cNvPr>
          <p:cNvSpPr/>
          <p:nvPr/>
        </p:nvSpPr>
        <p:spPr>
          <a:xfrm rot="16200000">
            <a:off x="4571811" y="4878381"/>
            <a:ext cx="344421" cy="179822"/>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sp>
        <p:nvSpPr>
          <p:cNvPr id="60" name="Strelica: pruge udesno 59">
            <a:extLst>
              <a:ext uri="{FF2B5EF4-FFF2-40B4-BE49-F238E27FC236}">
                <a16:creationId xmlns:a16="http://schemas.microsoft.com/office/drawing/2014/main" id="{7E19F0AF-4C72-F651-64E8-64EBBBC34CC1}"/>
              </a:ext>
            </a:extLst>
          </p:cNvPr>
          <p:cNvSpPr/>
          <p:nvPr/>
        </p:nvSpPr>
        <p:spPr>
          <a:xfrm rot="16200000">
            <a:off x="7031614" y="4930817"/>
            <a:ext cx="344421" cy="179822"/>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sp>
        <p:nvSpPr>
          <p:cNvPr id="61" name="Strelica: pruge udesno 60">
            <a:extLst>
              <a:ext uri="{FF2B5EF4-FFF2-40B4-BE49-F238E27FC236}">
                <a16:creationId xmlns:a16="http://schemas.microsoft.com/office/drawing/2014/main" id="{AD71ADEB-8BDF-CD19-7FA6-8887CE9D3671}"/>
              </a:ext>
            </a:extLst>
          </p:cNvPr>
          <p:cNvSpPr/>
          <p:nvPr/>
        </p:nvSpPr>
        <p:spPr>
          <a:xfrm rot="5400000">
            <a:off x="7015930" y="5504948"/>
            <a:ext cx="344421" cy="179822"/>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sp>
        <p:nvSpPr>
          <p:cNvPr id="62" name="Strelica: pruge udesno 61">
            <a:extLst>
              <a:ext uri="{FF2B5EF4-FFF2-40B4-BE49-F238E27FC236}">
                <a16:creationId xmlns:a16="http://schemas.microsoft.com/office/drawing/2014/main" id="{025B114D-9385-24C4-EBD7-1A96DC9C1800}"/>
              </a:ext>
            </a:extLst>
          </p:cNvPr>
          <p:cNvSpPr/>
          <p:nvPr/>
        </p:nvSpPr>
        <p:spPr>
          <a:xfrm rot="5400000">
            <a:off x="3913796" y="5491218"/>
            <a:ext cx="344421" cy="179822"/>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grpSp>
        <p:nvGrpSpPr>
          <p:cNvPr id="63" name="Group 74">
            <a:extLst>
              <a:ext uri="{FF2B5EF4-FFF2-40B4-BE49-F238E27FC236}">
                <a16:creationId xmlns:a16="http://schemas.microsoft.com/office/drawing/2014/main" id="{53709DF5-5288-C5C9-0329-C83B7E54DD11}"/>
              </a:ext>
            </a:extLst>
          </p:cNvPr>
          <p:cNvGrpSpPr>
            <a:grpSpLocks/>
          </p:cNvGrpSpPr>
          <p:nvPr/>
        </p:nvGrpSpPr>
        <p:grpSpPr bwMode="auto">
          <a:xfrm>
            <a:off x="644777" y="5692619"/>
            <a:ext cx="1449751" cy="1164421"/>
            <a:chOff x="5152" y="119"/>
            <a:chExt cx="962" cy="544"/>
          </a:xfrm>
        </p:grpSpPr>
        <p:pic>
          <p:nvPicPr>
            <p:cNvPr id="64" name="Picture 75">
              <a:extLst>
                <a:ext uri="{FF2B5EF4-FFF2-40B4-BE49-F238E27FC236}">
                  <a16:creationId xmlns:a16="http://schemas.microsoft.com/office/drawing/2014/main" id="{00361990-6935-F38C-BD19-CE5BC763BAD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5" name="Text Box 76">
              <a:extLst>
                <a:ext uri="{FF2B5EF4-FFF2-40B4-BE49-F238E27FC236}">
                  <a16:creationId xmlns:a16="http://schemas.microsoft.com/office/drawing/2014/main" id="{EE92A647-C214-C343-5A59-71D52A237B07}"/>
                </a:ext>
              </a:extLst>
            </p:cNvPr>
            <p:cNvSpPr txBox="1">
              <a:spLocks noChangeArrowheads="1"/>
            </p:cNvSpPr>
            <p:nvPr/>
          </p:nvSpPr>
          <p:spPr bwMode="auto">
            <a:xfrm>
              <a:off x="5251" y="207"/>
              <a:ext cx="764"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100" b="1" dirty="0">
                  <a:effectLst/>
                  <a:ea typeface="Aptos" panose="020B0004020202020204" pitchFamily="34" charset="0"/>
                </a:rPr>
                <a:t>Plan rada</a:t>
              </a:r>
              <a:endParaRPr lang="hr-HR" altLang="sr-Latn-RS" sz="2100" b="1" dirty="0"/>
            </a:p>
          </p:txBody>
        </p:sp>
      </p:grpSp>
      <p:sp>
        <p:nvSpPr>
          <p:cNvPr id="66" name="Dijagram toka: Dokument 65">
            <a:extLst>
              <a:ext uri="{FF2B5EF4-FFF2-40B4-BE49-F238E27FC236}">
                <a16:creationId xmlns:a16="http://schemas.microsoft.com/office/drawing/2014/main" id="{5F14596F-E358-6C6A-C254-D2BA84B8ACF5}"/>
              </a:ext>
            </a:extLst>
          </p:cNvPr>
          <p:cNvSpPr/>
          <p:nvPr/>
        </p:nvSpPr>
        <p:spPr>
          <a:xfrm>
            <a:off x="10305809" y="4927587"/>
            <a:ext cx="1544808" cy="825753"/>
          </a:xfrm>
          <a:prstGeom prst="flowChartDocumen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sz="1600" dirty="0">
                <a:solidFill>
                  <a:schemeClr val="tx1"/>
                </a:solidFill>
                <a:latin typeface="Arial" panose="020B0604020202020204" pitchFamily="34" charset="0"/>
                <a:cs typeface="Arial" panose="020B0604020202020204" pitchFamily="34" charset="0"/>
              </a:rPr>
              <a:t>Obrazac</a:t>
            </a:r>
          </a:p>
          <a:p>
            <a:pPr algn="ctr"/>
            <a:r>
              <a:rPr lang="hr-HR" sz="1600" b="1" dirty="0">
                <a:solidFill>
                  <a:schemeClr val="tx1"/>
                </a:solidFill>
                <a:latin typeface="Arial" panose="020B0604020202020204" pitchFamily="34" charset="0"/>
                <a:cs typeface="Arial" panose="020B0604020202020204" pitchFamily="34" charset="0"/>
              </a:rPr>
              <a:t>PROR-POT</a:t>
            </a:r>
          </a:p>
        </p:txBody>
      </p:sp>
      <p:sp>
        <p:nvSpPr>
          <p:cNvPr id="70" name="Dijagram toka: Dokument 69">
            <a:extLst>
              <a:ext uri="{FF2B5EF4-FFF2-40B4-BE49-F238E27FC236}">
                <a16:creationId xmlns:a16="http://schemas.microsoft.com/office/drawing/2014/main" id="{C30C2566-5A63-61C5-FFD5-7586B1E1C2BB}"/>
              </a:ext>
            </a:extLst>
          </p:cNvPr>
          <p:cNvSpPr/>
          <p:nvPr/>
        </p:nvSpPr>
        <p:spPr>
          <a:xfrm>
            <a:off x="8118887" y="5676037"/>
            <a:ext cx="1069422" cy="415499"/>
          </a:xfrm>
          <a:prstGeom prst="flowChartDocumen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solidFill>
                  <a:schemeClr val="tx1"/>
                </a:solidFill>
                <a:latin typeface="Arial" panose="020B0604020202020204" pitchFamily="34" charset="0"/>
                <a:cs typeface="Arial" panose="020B0604020202020204" pitchFamily="34" charset="0"/>
                <a:hlinkClick r:id="rId13" action="ppaction://hlinkfile"/>
              </a:rPr>
              <a:t>Upitnik</a:t>
            </a:r>
            <a:endParaRPr lang="hr-HR" b="1" dirty="0">
              <a:solidFill>
                <a:schemeClr val="tx1"/>
              </a:solidFill>
              <a:latin typeface="Arial" panose="020B0604020202020204" pitchFamily="34" charset="0"/>
              <a:cs typeface="Arial" panose="020B0604020202020204" pitchFamily="34" charset="0"/>
            </a:endParaRPr>
          </a:p>
        </p:txBody>
      </p:sp>
      <p:grpSp>
        <p:nvGrpSpPr>
          <p:cNvPr id="8" name="Grupa 7">
            <a:extLst>
              <a:ext uri="{FF2B5EF4-FFF2-40B4-BE49-F238E27FC236}">
                <a16:creationId xmlns:a16="http://schemas.microsoft.com/office/drawing/2014/main" id="{FD66F36D-C5DA-F8BB-9B65-FFD7A56F9FD4}"/>
              </a:ext>
            </a:extLst>
          </p:cNvPr>
          <p:cNvGrpSpPr/>
          <p:nvPr/>
        </p:nvGrpSpPr>
        <p:grpSpPr>
          <a:xfrm>
            <a:off x="1818410" y="3002039"/>
            <a:ext cx="5098380" cy="364212"/>
            <a:chOff x="1818410" y="3002039"/>
            <a:chExt cx="5098380" cy="364212"/>
          </a:xfrm>
        </p:grpSpPr>
        <p:sp>
          <p:nvSpPr>
            <p:cNvPr id="71" name="Strelica: pruge udesno 70">
              <a:extLst>
                <a:ext uri="{FF2B5EF4-FFF2-40B4-BE49-F238E27FC236}">
                  <a16:creationId xmlns:a16="http://schemas.microsoft.com/office/drawing/2014/main" id="{030A327E-CC80-20B7-C73D-EBC8F5ABE5C6}"/>
                </a:ext>
              </a:extLst>
            </p:cNvPr>
            <p:cNvSpPr/>
            <p:nvPr/>
          </p:nvSpPr>
          <p:spPr>
            <a:xfrm rot="5400000">
              <a:off x="3308617" y="3096818"/>
              <a:ext cx="344421" cy="179822"/>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sp>
          <p:nvSpPr>
            <p:cNvPr id="72" name="Strelica: pruge udesno 71">
              <a:extLst>
                <a:ext uri="{FF2B5EF4-FFF2-40B4-BE49-F238E27FC236}">
                  <a16:creationId xmlns:a16="http://schemas.microsoft.com/office/drawing/2014/main" id="{FB38C30D-FA58-DC6E-0734-128B21B8E0BA}"/>
                </a:ext>
              </a:extLst>
            </p:cNvPr>
            <p:cNvSpPr/>
            <p:nvPr/>
          </p:nvSpPr>
          <p:spPr>
            <a:xfrm rot="5400000">
              <a:off x="5304602" y="3084339"/>
              <a:ext cx="344421" cy="179822"/>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sp>
          <p:nvSpPr>
            <p:cNvPr id="73" name="Strelica: pruge udesno 72">
              <a:extLst>
                <a:ext uri="{FF2B5EF4-FFF2-40B4-BE49-F238E27FC236}">
                  <a16:creationId xmlns:a16="http://schemas.microsoft.com/office/drawing/2014/main" id="{5DDB07F8-4884-F703-13BB-E8AE543B8CA9}"/>
                </a:ext>
              </a:extLst>
            </p:cNvPr>
            <p:cNvSpPr/>
            <p:nvPr/>
          </p:nvSpPr>
          <p:spPr>
            <a:xfrm rot="5400000">
              <a:off x="6654668" y="3104130"/>
              <a:ext cx="344421" cy="179822"/>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sp>
          <p:nvSpPr>
            <p:cNvPr id="74" name="Strelica: pruge udesno 73">
              <a:extLst>
                <a:ext uri="{FF2B5EF4-FFF2-40B4-BE49-F238E27FC236}">
                  <a16:creationId xmlns:a16="http://schemas.microsoft.com/office/drawing/2014/main" id="{CE6D9ADB-683F-F565-3CB9-210DE9D74042}"/>
                </a:ext>
              </a:extLst>
            </p:cNvPr>
            <p:cNvSpPr/>
            <p:nvPr/>
          </p:nvSpPr>
          <p:spPr>
            <a:xfrm rot="8921923">
              <a:off x="1818410" y="3042442"/>
              <a:ext cx="836850" cy="259211"/>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grpSp>
    </p:spTree>
    <p:extLst>
      <p:ext uri="{BB962C8B-B14F-4D97-AF65-F5344CB8AC3E}">
        <p14:creationId xmlns:p14="http://schemas.microsoft.com/office/powerpoint/2010/main" val="628230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4"/>
                                        </p:tgtEl>
                                        <p:attrNameLst>
                                          <p:attrName>style.visibility</p:attrName>
                                        </p:attrNameLst>
                                      </p:cBhvr>
                                      <p:to>
                                        <p:strVal val="visible"/>
                                      </p:to>
                                    </p:set>
                                    <p:animEffect transition="in" filter="fade">
                                      <p:cBhvr>
                                        <p:cTn id="13" dur="1000"/>
                                        <p:tgtEl>
                                          <p:spTgt spid="44"/>
                                        </p:tgtEl>
                                      </p:cBhvr>
                                    </p:animEffect>
                                    <p:anim calcmode="lin" valueType="num">
                                      <p:cBhvr>
                                        <p:cTn id="14" dur="1000" fill="hold"/>
                                        <p:tgtEl>
                                          <p:spTgt spid="44"/>
                                        </p:tgtEl>
                                        <p:attrNameLst>
                                          <p:attrName>ppt_x</p:attrName>
                                        </p:attrNameLst>
                                      </p:cBhvr>
                                      <p:tavLst>
                                        <p:tav tm="0">
                                          <p:val>
                                            <p:strVal val="#ppt_x"/>
                                          </p:val>
                                        </p:tav>
                                        <p:tav tm="100000">
                                          <p:val>
                                            <p:strVal val="#ppt_x"/>
                                          </p:val>
                                        </p:tav>
                                      </p:tavLst>
                                    </p:anim>
                                    <p:anim calcmode="lin" valueType="num">
                                      <p:cBhvr>
                                        <p:cTn id="15"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2"/>
                                        </p:tgtEl>
                                        <p:attrNameLst>
                                          <p:attrName>style.visibility</p:attrName>
                                        </p:attrNameLst>
                                      </p:cBhvr>
                                      <p:to>
                                        <p:strVal val="visible"/>
                                      </p:to>
                                    </p:set>
                                    <p:anim calcmode="lin" valueType="num">
                                      <p:cBhvr additive="base">
                                        <p:cTn id="20" dur="500" fill="hold"/>
                                        <p:tgtEl>
                                          <p:spTgt spid="22"/>
                                        </p:tgtEl>
                                        <p:attrNameLst>
                                          <p:attrName>ppt_x</p:attrName>
                                        </p:attrNameLst>
                                      </p:cBhvr>
                                      <p:tavLst>
                                        <p:tav tm="0">
                                          <p:val>
                                            <p:strVal val="#ppt_x"/>
                                          </p:val>
                                        </p:tav>
                                        <p:tav tm="100000">
                                          <p:val>
                                            <p:strVal val="#ppt_x"/>
                                          </p:val>
                                        </p:tav>
                                      </p:tavLst>
                                    </p:anim>
                                    <p:anim calcmode="lin" valueType="num">
                                      <p:cBhvr additive="base">
                                        <p:cTn id="2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8"/>
                                        </p:tgtEl>
                                        <p:attrNameLst>
                                          <p:attrName>style.visibility</p:attrName>
                                        </p:attrNameLst>
                                      </p:cBhvr>
                                      <p:to>
                                        <p:strVal val="visible"/>
                                      </p:to>
                                    </p:set>
                                    <p:anim calcmode="lin" valueType="num">
                                      <p:cBhvr additive="base">
                                        <p:cTn id="26" dur="500" fill="hold"/>
                                        <p:tgtEl>
                                          <p:spTgt spid="28"/>
                                        </p:tgtEl>
                                        <p:attrNameLst>
                                          <p:attrName>ppt_x</p:attrName>
                                        </p:attrNameLst>
                                      </p:cBhvr>
                                      <p:tavLst>
                                        <p:tav tm="0">
                                          <p:val>
                                            <p:strVal val="#ppt_x"/>
                                          </p:val>
                                        </p:tav>
                                        <p:tav tm="100000">
                                          <p:val>
                                            <p:strVal val="#ppt_x"/>
                                          </p:val>
                                        </p:tav>
                                      </p:tavLst>
                                    </p:anim>
                                    <p:anim calcmode="lin" valueType="num">
                                      <p:cBhvr additive="base">
                                        <p:cTn id="27"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barn(inVertical)">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49"/>
                                        </p:tgtEl>
                                        <p:attrNameLst>
                                          <p:attrName>style.visibility</p:attrName>
                                        </p:attrNameLst>
                                      </p:cBhvr>
                                      <p:to>
                                        <p:strVal val="visible"/>
                                      </p:to>
                                    </p:set>
                                    <p:animEffect transition="in" filter="barn(inVertical)">
                                      <p:cBhvr>
                                        <p:cTn id="41" dur="500"/>
                                        <p:tgtEl>
                                          <p:spTgt spid="49"/>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56"/>
                                        </p:tgtEl>
                                        <p:attrNameLst>
                                          <p:attrName>style.visibility</p:attrName>
                                        </p:attrNameLst>
                                      </p:cBhvr>
                                      <p:to>
                                        <p:strVal val="visible"/>
                                      </p:to>
                                    </p:set>
                                    <p:anim calcmode="lin" valueType="num">
                                      <p:cBhvr additive="base">
                                        <p:cTn id="46" dur="500" fill="hold"/>
                                        <p:tgtEl>
                                          <p:spTgt spid="56"/>
                                        </p:tgtEl>
                                        <p:attrNameLst>
                                          <p:attrName>ppt_x</p:attrName>
                                        </p:attrNameLst>
                                      </p:cBhvr>
                                      <p:tavLst>
                                        <p:tav tm="0">
                                          <p:val>
                                            <p:strVal val="#ppt_x"/>
                                          </p:val>
                                        </p:tav>
                                        <p:tav tm="100000">
                                          <p:val>
                                            <p:strVal val="#ppt_x"/>
                                          </p:val>
                                        </p:tav>
                                      </p:tavLst>
                                    </p:anim>
                                    <p:anim calcmode="lin" valueType="num">
                                      <p:cBhvr additive="base">
                                        <p:cTn id="47"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fade">
                                      <p:cBhvr>
                                        <p:cTn id="52" dur="5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0"/>
                                        </p:tgtEl>
                                        <p:attrNameLst>
                                          <p:attrName>style.visibility</p:attrName>
                                        </p:attrNameLst>
                                      </p:cBhvr>
                                      <p:to>
                                        <p:strVal val="visible"/>
                                      </p:to>
                                    </p:set>
                                    <p:anim calcmode="lin" valueType="num">
                                      <p:cBhvr additive="base">
                                        <p:cTn id="57" dur="500" fill="hold"/>
                                        <p:tgtEl>
                                          <p:spTgt spid="10"/>
                                        </p:tgtEl>
                                        <p:attrNameLst>
                                          <p:attrName>ppt_x</p:attrName>
                                        </p:attrNameLst>
                                      </p:cBhvr>
                                      <p:tavLst>
                                        <p:tav tm="0">
                                          <p:val>
                                            <p:strVal val="#ppt_x"/>
                                          </p:val>
                                        </p:tav>
                                        <p:tav tm="100000">
                                          <p:val>
                                            <p:strVal val="#ppt_x"/>
                                          </p:val>
                                        </p:tav>
                                      </p:tavLst>
                                    </p:anim>
                                    <p:anim calcmode="lin" valueType="num">
                                      <p:cBhvr additive="base">
                                        <p:cTn id="5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fade">
                                      <p:cBhvr>
                                        <p:cTn id="63" dur="1000"/>
                                        <p:tgtEl>
                                          <p:spTgt spid="13"/>
                                        </p:tgtEl>
                                      </p:cBhvr>
                                    </p:animEffect>
                                    <p:anim calcmode="lin" valueType="num">
                                      <p:cBhvr>
                                        <p:cTn id="64" dur="1000" fill="hold"/>
                                        <p:tgtEl>
                                          <p:spTgt spid="13"/>
                                        </p:tgtEl>
                                        <p:attrNameLst>
                                          <p:attrName>ppt_x</p:attrName>
                                        </p:attrNameLst>
                                      </p:cBhvr>
                                      <p:tavLst>
                                        <p:tav tm="0">
                                          <p:val>
                                            <p:strVal val="#ppt_x"/>
                                          </p:val>
                                        </p:tav>
                                        <p:tav tm="100000">
                                          <p:val>
                                            <p:strVal val="#ppt_x"/>
                                          </p:val>
                                        </p:tav>
                                      </p:tavLst>
                                    </p:anim>
                                    <p:anim calcmode="lin" valueType="num">
                                      <p:cBhvr>
                                        <p:cTn id="6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16"/>
                                        </p:tgtEl>
                                        <p:attrNameLst>
                                          <p:attrName>style.visibility</p:attrName>
                                        </p:attrNameLst>
                                      </p:cBhvr>
                                      <p:to>
                                        <p:strVal val="visible"/>
                                      </p:to>
                                    </p:set>
                                    <p:animEffect transition="in" filter="fade">
                                      <p:cBhvr>
                                        <p:cTn id="70" dur="1000"/>
                                        <p:tgtEl>
                                          <p:spTgt spid="16"/>
                                        </p:tgtEl>
                                      </p:cBhvr>
                                    </p:animEffect>
                                    <p:anim calcmode="lin" valueType="num">
                                      <p:cBhvr>
                                        <p:cTn id="71" dur="1000" fill="hold"/>
                                        <p:tgtEl>
                                          <p:spTgt spid="16"/>
                                        </p:tgtEl>
                                        <p:attrNameLst>
                                          <p:attrName>ppt_x</p:attrName>
                                        </p:attrNameLst>
                                      </p:cBhvr>
                                      <p:tavLst>
                                        <p:tav tm="0">
                                          <p:val>
                                            <p:strVal val="#ppt_x"/>
                                          </p:val>
                                        </p:tav>
                                        <p:tav tm="100000">
                                          <p:val>
                                            <p:strVal val="#ppt_x"/>
                                          </p:val>
                                        </p:tav>
                                      </p:tavLst>
                                    </p:anim>
                                    <p:anim calcmode="lin" valueType="num">
                                      <p:cBhvr>
                                        <p:cTn id="72"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58"/>
                                        </p:tgtEl>
                                        <p:attrNameLst>
                                          <p:attrName>style.visibility</p:attrName>
                                        </p:attrNameLst>
                                      </p:cBhvr>
                                      <p:to>
                                        <p:strVal val="visible"/>
                                      </p:to>
                                    </p:set>
                                    <p:anim calcmode="lin" valueType="num">
                                      <p:cBhvr additive="base">
                                        <p:cTn id="77" dur="500" fill="hold"/>
                                        <p:tgtEl>
                                          <p:spTgt spid="58"/>
                                        </p:tgtEl>
                                        <p:attrNameLst>
                                          <p:attrName>ppt_x</p:attrName>
                                        </p:attrNameLst>
                                      </p:cBhvr>
                                      <p:tavLst>
                                        <p:tav tm="0">
                                          <p:val>
                                            <p:strVal val="#ppt_x"/>
                                          </p:val>
                                        </p:tav>
                                        <p:tav tm="100000">
                                          <p:val>
                                            <p:strVal val="#ppt_x"/>
                                          </p:val>
                                        </p:tav>
                                      </p:tavLst>
                                    </p:anim>
                                    <p:anim calcmode="lin" valueType="num">
                                      <p:cBhvr additive="base">
                                        <p:cTn id="78"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nodeType="clickEffect">
                                  <p:stCondLst>
                                    <p:cond delay="0"/>
                                  </p:stCondLst>
                                  <p:childTnLst>
                                    <p:set>
                                      <p:cBhvr>
                                        <p:cTn id="82" dur="1" fill="hold">
                                          <p:stCondLst>
                                            <p:cond delay="0"/>
                                          </p:stCondLst>
                                        </p:cTn>
                                        <p:tgtEl>
                                          <p:spTgt spid="8"/>
                                        </p:tgtEl>
                                        <p:attrNameLst>
                                          <p:attrName>style.visibility</p:attrName>
                                        </p:attrNameLst>
                                      </p:cBhvr>
                                      <p:to>
                                        <p:strVal val="visible"/>
                                      </p:to>
                                    </p:set>
                                    <p:anim calcmode="lin" valueType="num">
                                      <p:cBhvr additive="base">
                                        <p:cTn id="83" dur="500" fill="hold"/>
                                        <p:tgtEl>
                                          <p:spTgt spid="8"/>
                                        </p:tgtEl>
                                        <p:attrNameLst>
                                          <p:attrName>ppt_x</p:attrName>
                                        </p:attrNameLst>
                                      </p:cBhvr>
                                      <p:tavLst>
                                        <p:tav tm="0">
                                          <p:val>
                                            <p:strVal val="#ppt_x"/>
                                          </p:val>
                                        </p:tav>
                                        <p:tav tm="100000">
                                          <p:val>
                                            <p:strVal val="#ppt_x"/>
                                          </p:val>
                                        </p:tav>
                                      </p:tavLst>
                                    </p:anim>
                                    <p:anim calcmode="lin" valueType="num">
                                      <p:cBhvr additive="base">
                                        <p:cTn id="84" dur="500" fill="hold"/>
                                        <p:tgtEl>
                                          <p:spTgt spid="8"/>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59"/>
                                        </p:tgtEl>
                                        <p:attrNameLst>
                                          <p:attrName>style.visibility</p:attrName>
                                        </p:attrNameLst>
                                      </p:cBhvr>
                                      <p:to>
                                        <p:strVal val="visible"/>
                                      </p:to>
                                    </p:set>
                                    <p:anim calcmode="lin" valueType="num">
                                      <p:cBhvr additive="base">
                                        <p:cTn id="87" dur="500" fill="hold"/>
                                        <p:tgtEl>
                                          <p:spTgt spid="59"/>
                                        </p:tgtEl>
                                        <p:attrNameLst>
                                          <p:attrName>ppt_x</p:attrName>
                                        </p:attrNameLst>
                                      </p:cBhvr>
                                      <p:tavLst>
                                        <p:tav tm="0">
                                          <p:val>
                                            <p:strVal val="#ppt_x"/>
                                          </p:val>
                                        </p:tav>
                                        <p:tav tm="100000">
                                          <p:val>
                                            <p:strVal val="#ppt_x"/>
                                          </p:val>
                                        </p:tav>
                                      </p:tavLst>
                                    </p:anim>
                                    <p:anim calcmode="lin" valueType="num">
                                      <p:cBhvr additive="base">
                                        <p:cTn id="88" dur="500" fill="hold"/>
                                        <p:tgtEl>
                                          <p:spTgt spid="59"/>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60"/>
                                        </p:tgtEl>
                                        <p:attrNameLst>
                                          <p:attrName>style.visibility</p:attrName>
                                        </p:attrNameLst>
                                      </p:cBhvr>
                                      <p:to>
                                        <p:strVal val="visible"/>
                                      </p:to>
                                    </p:set>
                                    <p:anim calcmode="lin" valueType="num">
                                      <p:cBhvr additive="base">
                                        <p:cTn id="91" dur="500" fill="hold"/>
                                        <p:tgtEl>
                                          <p:spTgt spid="60"/>
                                        </p:tgtEl>
                                        <p:attrNameLst>
                                          <p:attrName>ppt_x</p:attrName>
                                        </p:attrNameLst>
                                      </p:cBhvr>
                                      <p:tavLst>
                                        <p:tav tm="0">
                                          <p:val>
                                            <p:strVal val="#ppt_x"/>
                                          </p:val>
                                        </p:tav>
                                        <p:tav tm="100000">
                                          <p:val>
                                            <p:strVal val="#ppt_x"/>
                                          </p:val>
                                        </p:tav>
                                      </p:tavLst>
                                    </p:anim>
                                    <p:anim calcmode="lin" valueType="num">
                                      <p:cBhvr additive="base">
                                        <p:cTn id="92"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57"/>
                                        </p:tgtEl>
                                        <p:attrNameLst>
                                          <p:attrName>style.visibility</p:attrName>
                                        </p:attrNameLst>
                                      </p:cBhvr>
                                      <p:to>
                                        <p:strVal val="visible"/>
                                      </p:to>
                                    </p:set>
                                    <p:anim calcmode="lin" valueType="num">
                                      <p:cBhvr additive="base">
                                        <p:cTn id="97" dur="500" fill="hold"/>
                                        <p:tgtEl>
                                          <p:spTgt spid="57"/>
                                        </p:tgtEl>
                                        <p:attrNameLst>
                                          <p:attrName>ppt_x</p:attrName>
                                        </p:attrNameLst>
                                      </p:cBhvr>
                                      <p:tavLst>
                                        <p:tav tm="0">
                                          <p:val>
                                            <p:strVal val="#ppt_x"/>
                                          </p:val>
                                        </p:tav>
                                        <p:tav tm="100000">
                                          <p:val>
                                            <p:strVal val="#ppt_x"/>
                                          </p:val>
                                        </p:tav>
                                      </p:tavLst>
                                    </p:anim>
                                    <p:anim calcmode="lin" valueType="num">
                                      <p:cBhvr additive="base">
                                        <p:cTn id="98"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42" presetClass="entr" presetSubtype="0" fill="hold" grpId="0" nodeType="clickEffect">
                                  <p:stCondLst>
                                    <p:cond delay="0"/>
                                  </p:stCondLst>
                                  <p:childTnLst>
                                    <p:set>
                                      <p:cBhvr>
                                        <p:cTn id="102" dur="1" fill="hold">
                                          <p:stCondLst>
                                            <p:cond delay="0"/>
                                          </p:stCondLst>
                                        </p:cTn>
                                        <p:tgtEl>
                                          <p:spTgt spid="31"/>
                                        </p:tgtEl>
                                        <p:attrNameLst>
                                          <p:attrName>style.visibility</p:attrName>
                                        </p:attrNameLst>
                                      </p:cBhvr>
                                      <p:to>
                                        <p:strVal val="visible"/>
                                      </p:to>
                                    </p:set>
                                    <p:animEffect transition="in" filter="fade">
                                      <p:cBhvr>
                                        <p:cTn id="103" dur="1000"/>
                                        <p:tgtEl>
                                          <p:spTgt spid="31"/>
                                        </p:tgtEl>
                                      </p:cBhvr>
                                    </p:animEffect>
                                    <p:anim calcmode="lin" valueType="num">
                                      <p:cBhvr>
                                        <p:cTn id="104" dur="1000" fill="hold"/>
                                        <p:tgtEl>
                                          <p:spTgt spid="31"/>
                                        </p:tgtEl>
                                        <p:attrNameLst>
                                          <p:attrName>ppt_x</p:attrName>
                                        </p:attrNameLst>
                                      </p:cBhvr>
                                      <p:tavLst>
                                        <p:tav tm="0">
                                          <p:val>
                                            <p:strVal val="#ppt_x"/>
                                          </p:val>
                                        </p:tav>
                                        <p:tav tm="100000">
                                          <p:val>
                                            <p:strVal val="#ppt_x"/>
                                          </p:val>
                                        </p:tav>
                                      </p:tavLst>
                                    </p:anim>
                                    <p:anim calcmode="lin" valueType="num">
                                      <p:cBhvr>
                                        <p:cTn id="105"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06" fill="hold">
                      <p:stCondLst>
                        <p:cond delay="indefinite"/>
                      </p:stCondLst>
                      <p:childTnLst>
                        <p:par>
                          <p:cTn id="107" fill="hold">
                            <p:stCondLst>
                              <p:cond delay="0"/>
                            </p:stCondLst>
                            <p:childTnLst>
                              <p:par>
                                <p:cTn id="108" presetID="2" presetClass="entr" presetSubtype="4" fill="hold" nodeType="clickEffect">
                                  <p:stCondLst>
                                    <p:cond delay="0"/>
                                  </p:stCondLst>
                                  <p:childTnLst>
                                    <p:set>
                                      <p:cBhvr>
                                        <p:cTn id="109" dur="1" fill="hold">
                                          <p:stCondLst>
                                            <p:cond delay="0"/>
                                          </p:stCondLst>
                                        </p:cTn>
                                        <p:tgtEl>
                                          <p:spTgt spid="63"/>
                                        </p:tgtEl>
                                        <p:attrNameLst>
                                          <p:attrName>style.visibility</p:attrName>
                                        </p:attrNameLst>
                                      </p:cBhvr>
                                      <p:to>
                                        <p:strVal val="visible"/>
                                      </p:to>
                                    </p:set>
                                    <p:anim calcmode="lin" valueType="num">
                                      <p:cBhvr additive="base">
                                        <p:cTn id="110" dur="500" fill="hold"/>
                                        <p:tgtEl>
                                          <p:spTgt spid="63"/>
                                        </p:tgtEl>
                                        <p:attrNameLst>
                                          <p:attrName>ppt_x</p:attrName>
                                        </p:attrNameLst>
                                      </p:cBhvr>
                                      <p:tavLst>
                                        <p:tav tm="0">
                                          <p:val>
                                            <p:strVal val="#ppt_x"/>
                                          </p:val>
                                        </p:tav>
                                        <p:tav tm="100000">
                                          <p:val>
                                            <p:strVal val="#ppt_x"/>
                                          </p:val>
                                        </p:tav>
                                      </p:tavLst>
                                    </p:anim>
                                    <p:anim calcmode="lin" valueType="num">
                                      <p:cBhvr additive="base">
                                        <p:cTn id="111" dur="500" fill="hold"/>
                                        <p:tgtEl>
                                          <p:spTgt spid="63"/>
                                        </p:tgtEl>
                                        <p:attrNameLst>
                                          <p:attrName>ppt_y</p:attrName>
                                        </p:attrNameLst>
                                      </p:cBhvr>
                                      <p:tavLst>
                                        <p:tav tm="0">
                                          <p:val>
                                            <p:strVal val="1+#ppt_h/2"/>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2" presetClass="entr" presetSubtype="4" fill="hold" nodeType="clickEffect">
                                  <p:stCondLst>
                                    <p:cond delay="0"/>
                                  </p:stCondLst>
                                  <p:childTnLst>
                                    <p:set>
                                      <p:cBhvr>
                                        <p:cTn id="115" dur="1" fill="hold">
                                          <p:stCondLst>
                                            <p:cond delay="0"/>
                                          </p:stCondLst>
                                        </p:cTn>
                                        <p:tgtEl>
                                          <p:spTgt spid="19"/>
                                        </p:tgtEl>
                                        <p:attrNameLst>
                                          <p:attrName>style.visibility</p:attrName>
                                        </p:attrNameLst>
                                      </p:cBhvr>
                                      <p:to>
                                        <p:strVal val="visible"/>
                                      </p:to>
                                    </p:set>
                                    <p:anim calcmode="lin" valueType="num">
                                      <p:cBhvr additive="base">
                                        <p:cTn id="116" dur="500" fill="hold"/>
                                        <p:tgtEl>
                                          <p:spTgt spid="19"/>
                                        </p:tgtEl>
                                        <p:attrNameLst>
                                          <p:attrName>ppt_x</p:attrName>
                                        </p:attrNameLst>
                                      </p:cBhvr>
                                      <p:tavLst>
                                        <p:tav tm="0">
                                          <p:val>
                                            <p:strVal val="#ppt_x"/>
                                          </p:val>
                                        </p:tav>
                                        <p:tav tm="100000">
                                          <p:val>
                                            <p:strVal val="#ppt_x"/>
                                          </p:val>
                                        </p:tav>
                                      </p:tavLst>
                                    </p:anim>
                                    <p:anim calcmode="lin" valueType="num">
                                      <p:cBhvr additive="base">
                                        <p:cTn id="1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18" fill="hold">
                      <p:stCondLst>
                        <p:cond delay="indefinite"/>
                      </p:stCondLst>
                      <p:childTnLst>
                        <p:par>
                          <p:cTn id="119" fill="hold">
                            <p:stCondLst>
                              <p:cond delay="0"/>
                            </p:stCondLst>
                            <p:childTnLst>
                              <p:par>
                                <p:cTn id="120" presetID="2" presetClass="entr" presetSubtype="4" fill="hold" nodeType="clickEffect">
                                  <p:stCondLst>
                                    <p:cond delay="0"/>
                                  </p:stCondLst>
                                  <p:childTnLst>
                                    <p:set>
                                      <p:cBhvr>
                                        <p:cTn id="121" dur="1" fill="hold">
                                          <p:stCondLst>
                                            <p:cond delay="0"/>
                                          </p:stCondLst>
                                        </p:cTn>
                                        <p:tgtEl>
                                          <p:spTgt spid="53"/>
                                        </p:tgtEl>
                                        <p:attrNameLst>
                                          <p:attrName>style.visibility</p:attrName>
                                        </p:attrNameLst>
                                      </p:cBhvr>
                                      <p:to>
                                        <p:strVal val="visible"/>
                                      </p:to>
                                    </p:set>
                                    <p:anim calcmode="lin" valueType="num">
                                      <p:cBhvr additive="base">
                                        <p:cTn id="122" dur="500" fill="hold"/>
                                        <p:tgtEl>
                                          <p:spTgt spid="53"/>
                                        </p:tgtEl>
                                        <p:attrNameLst>
                                          <p:attrName>ppt_x</p:attrName>
                                        </p:attrNameLst>
                                      </p:cBhvr>
                                      <p:tavLst>
                                        <p:tav tm="0">
                                          <p:val>
                                            <p:strVal val="#ppt_x"/>
                                          </p:val>
                                        </p:tav>
                                        <p:tav tm="100000">
                                          <p:val>
                                            <p:strVal val="#ppt_x"/>
                                          </p:val>
                                        </p:tav>
                                      </p:tavLst>
                                    </p:anim>
                                    <p:anim calcmode="lin" valueType="num">
                                      <p:cBhvr additive="base">
                                        <p:cTn id="123"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16" presetClass="entr" presetSubtype="21" fill="hold" grpId="0" nodeType="clickEffect">
                                  <p:stCondLst>
                                    <p:cond delay="0"/>
                                  </p:stCondLst>
                                  <p:childTnLst>
                                    <p:set>
                                      <p:cBhvr>
                                        <p:cTn id="127" dur="1" fill="hold">
                                          <p:stCondLst>
                                            <p:cond delay="0"/>
                                          </p:stCondLst>
                                        </p:cTn>
                                        <p:tgtEl>
                                          <p:spTgt spid="62"/>
                                        </p:tgtEl>
                                        <p:attrNameLst>
                                          <p:attrName>style.visibility</p:attrName>
                                        </p:attrNameLst>
                                      </p:cBhvr>
                                      <p:to>
                                        <p:strVal val="visible"/>
                                      </p:to>
                                    </p:set>
                                    <p:animEffect transition="in" filter="barn(inVertical)">
                                      <p:cBhvr>
                                        <p:cTn id="128" dur="500"/>
                                        <p:tgtEl>
                                          <p:spTgt spid="62"/>
                                        </p:tgtEl>
                                      </p:cBhvr>
                                    </p:animEffect>
                                  </p:childTnLst>
                                </p:cTn>
                              </p:par>
                              <p:par>
                                <p:cTn id="129" presetID="16" presetClass="entr" presetSubtype="21" fill="hold" grpId="0" nodeType="withEffect">
                                  <p:stCondLst>
                                    <p:cond delay="0"/>
                                  </p:stCondLst>
                                  <p:childTnLst>
                                    <p:set>
                                      <p:cBhvr>
                                        <p:cTn id="130" dur="1" fill="hold">
                                          <p:stCondLst>
                                            <p:cond delay="0"/>
                                          </p:stCondLst>
                                        </p:cTn>
                                        <p:tgtEl>
                                          <p:spTgt spid="61"/>
                                        </p:tgtEl>
                                        <p:attrNameLst>
                                          <p:attrName>style.visibility</p:attrName>
                                        </p:attrNameLst>
                                      </p:cBhvr>
                                      <p:to>
                                        <p:strVal val="visible"/>
                                      </p:to>
                                    </p:set>
                                    <p:animEffect transition="in" filter="barn(inVertical)">
                                      <p:cBhvr>
                                        <p:cTn id="131" dur="500"/>
                                        <p:tgtEl>
                                          <p:spTgt spid="61"/>
                                        </p:tgtEl>
                                      </p:cBhvr>
                                    </p:animEffect>
                                  </p:childTnLst>
                                </p:cTn>
                              </p:par>
                            </p:childTnLst>
                          </p:cTn>
                        </p:par>
                      </p:childTnLst>
                    </p:cTn>
                  </p:par>
                  <p:par>
                    <p:cTn id="132" fill="hold">
                      <p:stCondLst>
                        <p:cond delay="indefinite"/>
                      </p:stCondLst>
                      <p:childTnLst>
                        <p:par>
                          <p:cTn id="133" fill="hold">
                            <p:stCondLst>
                              <p:cond delay="0"/>
                            </p:stCondLst>
                            <p:childTnLst>
                              <p:par>
                                <p:cTn id="134" presetID="2" presetClass="entr" presetSubtype="4" fill="hold" grpId="0" nodeType="clickEffect">
                                  <p:stCondLst>
                                    <p:cond delay="0"/>
                                  </p:stCondLst>
                                  <p:childTnLst>
                                    <p:set>
                                      <p:cBhvr>
                                        <p:cTn id="135" dur="1" fill="hold">
                                          <p:stCondLst>
                                            <p:cond delay="0"/>
                                          </p:stCondLst>
                                        </p:cTn>
                                        <p:tgtEl>
                                          <p:spTgt spid="70"/>
                                        </p:tgtEl>
                                        <p:attrNameLst>
                                          <p:attrName>style.visibility</p:attrName>
                                        </p:attrNameLst>
                                      </p:cBhvr>
                                      <p:to>
                                        <p:strVal val="visible"/>
                                      </p:to>
                                    </p:set>
                                    <p:anim calcmode="lin" valueType="num">
                                      <p:cBhvr additive="base">
                                        <p:cTn id="136" dur="500" fill="hold"/>
                                        <p:tgtEl>
                                          <p:spTgt spid="70"/>
                                        </p:tgtEl>
                                        <p:attrNameLst>
                                          <p:attrName>ppt_x</p:attrName>
                                        </p:attrNameLst>
                                      </p:cBhvr>
                                      <p:tavLst>
                                        <p:tav tm="0">
                                          <p:val>
                                            <p:strVal val="#ppt_x"/>
                                          </p:val>
                                        </p:tav>
                                        <p:tav tm="100000">
                                          <p:val>
                                            <p:strVal val="#ppt_x"/>
                                          </p:val>
                                        </p:tav>
                                      </p:tavLst>
                                    </p:anim>
                                    <p:anim calcmode="lin" valueType="num">
                                      <p:cBhvr additive="base">
                                        <p:cTn id="137" dur="500" fill="hold"/>
                                        <p:tgtEl>
                                          <p:spTgt spid="70"/>
                                        </p:tgtEl>
                                        <p:attrNameLst>
                                          <p:attrName>ppt_y</p:attrName>
                                        </p:attrNameLst>
                                      </p:cBhvr>
                                      <p:tavLst>
                                        <p:tav tm="0">
                                          <p:val>
                                            <p:strVal val="1+#ppt_h/2"/>
                                          </p:val>
                                        </p:tav>
                                        <p:tav tm="100000">
                                          <p:val>
                                            <p:strVal val="#ppt_y"/>
                                          </p:val>
                                        </p:tav>
                                      </p:tavLst>
                                    </p:anim>
                                  </p:childTnLst>
                                </p:cTn>
                              </p:par>
                            </p:childTnLst>
                          </p:cTn>
                        </p:par>
                      </p:childTnLst>
                    </p:cTn>
                  </p:par>
                  <p:par>
                    <p:cTn id="138" fill="hold">
                      <p:stCondLst>
                        <p:cond delay="indefinite"/>
                      </p:stCondLst>
                      <p:childTnLst>
                        <p:par>
                          <p:cTn id="139" fill="hold">
                            <p:stCondLst>
                              <p:cond delay="0"/>
                            </p:stCondLst>
                            <p:childTnLst>
                              <p:par>
                                <p:cTn id="140" presetID="22" presetClass="entr" presetSubtype="4" fill="hold" grpId="0" nodeType="clickEffect">
                                  <p:stCondLst>
                                    <p:cond delay="0"/>
                                  </p:stCondLst>
                                  <p:childTnLst>
                                    <p:set>
                                      <p:cBhvr>
                                        <p:cTn id="141" dur="1" fill="hold">
                                          <p:stCondLst>
                                            <p:cond delay="0"/>
                                          </p:stCondLst>
                                        </p:cTn>
                                        <p:tgtEl>
                                          <p:spTgt spid="38"/>
                                        </p:tgtEl>
                                        <p:attrNameLst>
                                          <p:attrName>style.visibility</p:attrName>
                                        </p:attrNameLst>
                                      </p:cBhvr>
                                      <p:to>
                                        <p:strVal val="visible"/>
                                      </p:to>
                                    </p:set>
                                    <p:animEffect transition="in" filter="wipe(down)">
                                      <p:cBhvr>
                                        <p:cTn id="142" dur="500"/>
                                        <p:tgtEl>
                                          <p:spTgt spid="38"/>
                                        </p:tgtEl>
                                      </p:cBhvr>
                                    </p:animEffect>
                                  </p:childTnLst>
                                </p:cTn>
                              </p:par>
                            </p:childTnLst>
                          </p:cTn>
                        </p:par>
                      </p:childTnLst>
                    </p:cTn>
                  </p:par>
                  <p:par>
                    <p:cTn id="143" fill="hold">
                      <p:stCondLst>
                        <p:cond delay="indefinite"/>
                      </p:stCondLst>
                      <p:childTnLst>
                        <p:par>
                          <p:cTn id="144" fill="hold">
                            <p:stCondLst>
                              <p:cond delay="0"/>
                            </p:stCondLst>
                            <p:childTnLst>
                              <p:par>
                                <p:cTn id="145" presetID="2" presetClass="entr" presetSubtype="4" fill="hold" nodeType="clickEffect">
                                  <p:stCondLst>
                                    <p:cond delay="0"/>
                                  </p:stCondLst>
                                  <p:childTnLst>
                                    <p:set>
                                      <p:cBhvr>
                                        <p:cTn id="146" dur="1" fill="hold">
                                          <p:stCondLst>
                                            <p:cond delay="0"/>
                                          </p:stCondLst>
                                        </p:cTn>
                                        <p:tgtEl>
                                          <p:spTgt spid="39"/>
                                        </p:tgtEl>
                                        <p:attrNameLst>
                                          <p:attrName>style.visibility</p:attrName>
                                        </p:attrNameLst>
                                      </p:cBhvr>
                                      <p:to>
                                        <p:strVal val="visible"/>
                                      </p:to>
                                    </p:set>
                                    <p:anim calcmode="lin" valueType="num">
                                      <p:cBhvr additive="base">
                                        <p:cTn id="147" dur="500" fill="hold"/>
                                        <p:tgtEl>
                                          <p:spTgt spid="39"/>
                                        </p:tgtEl>
                                        <p:attrNameLst>
                                          <p:attrName>ppt_x</p:attrName>
                                        </p:attrNameLst>
                                      </p:cBhvr>
                                      <p:tavLst>
                                        <p:tav tm="0">
                                          <p:val>
                                            <p:strVal val="#ppt_x"/>
                                          </p:val>
                                        </p:tav>
                                        <p:tav tm="100000">
                                          <p:val>
                                            <p:strVal val="#ppt_x"/>
                                          </p:val>
                                        </p:tav>
                                      </p:tavLst>
                                    </p:anim>
                                    <p:anim calcmode="lin" valueType="num">
                                      <p:cBhvr additive="base">
                                        <p:cTn id="148"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2" presetClass="entr" presetSubtype="4" fill="hold" grpId="0" nodeType="clickEffect">
                                  <p:stCondLst>
                                    <p:cond delay="0"/>
                                  </p:stCondLst>
                                  <p:childTnLst>
                                    <p:set>
                                      <p:cBhvr>
                                        <p:cTn id="152" dur="1" fill="hold">
                                          <p:stCondLst>
                                            <p:cond delay="0"/>
                                          </p:stCondLst>
                                        </p:cTn>
                                        <p:tgtEl>
                                          <p:spTgt spid="66"/>
                                        </p:tgtEl>
                                        <p:attrNameLst>
                                          <p:attrName>style.visibility</p:attrName>
                                        </p:attrNameLst>
                                      </p:cBhvr>
                                      <p:to>
                                        <p:strVal val="visible"/>
                                      </p:to>
                                    </p:set>
                                    <p:anim calcmode="lin" valueType="num">
                                      <p:cBhvr additive="base">
                                        <p:cTn id="153" dur="500" fill="hold"/>
                                        <p:tgtEl>
                                          <p:spTgt spid="66"/>
                                        </p:tgtEl>
                                        <p:attrNameLst>
                                          <p:attrName>ppt_x</p:attrName>
                                        </p:attrNameLst>
                                      </p:cBhvr>
                                      <p:tavLst>
                                        <p:tav tm="0">
                                          <p:val>
                                            <p:strVal val="#ppt_x"/>
                                          </p:val>
                                        </p:tav>
                                        <p:tav tm="100000">
                                          <p:val>
                                            <p:strVal val="#ppt_x"/>
                                          </p:val>
                                        </p:tav>
                                      </p:tavLst>
                                    </p:anim>
                                    <p:anim calcmode="lin" valueType="num">
                                      <p:cBhvr additive="base">
                                        <p:cTn id="154" dur="500" fill="hold"/>
                                        <p:tgtEl>
                                          <p:spTgt spid="66"/>
                                        </p:tgtEl>
                                        <p:attrNameLst>
                                          <p:attrName>ppt_y</p:attrName>
                                        </p:attrNameLst>
                                      </p:cBhvr>
                                      <p:tavLst>
                                        <p:tav tm="0">
                                          <p:val>
                                            <p:strVal val="1+#ppt_h/2"/>
                                          </p:val>
                                        </p:tav>
                                        <p:tav tm="100000">
                                          <p:val>
                                            <p:strVal val="#ppt_y"/>
                                          </p:val>
                                        </p:tav>
                                      </p:tavLst>
                                    </p:anim>
                                  </p:childTnLst>
                                </p:cTn>
                              </p:par>
                            </p:childTnLst>
                          </p:cTn>
                        </p:par>
                      </p:childTnLst>
                    </p:cTn>
                  </p:par>
                  <p:par>
                    <p:cTn id="155" fill="hold">
                      <p:stCondLst>
                        <p:cond delay="indefinite"/>
                      </p:stCondLst>
                      <p:childTnLst>
                        <p:par>
                          <p:cTn id="156" fill="hold">
                            <p:stCondLst>
                              <p:cond delay="0"/>
                            </p:stCondLst>
                            <p:childTnLst>
                              <p:par>
                                <p:cTn id="157" presetID="2" presetClass="entr" presetSubtype="4" fill="hold" grpId="0" nodeType="clickEffect">
                                  <p:stCondLst>
                                    <p:cond delay="0"/>
                                  </p:stCondLst>
                                  <p:childTnLst>
                                    <p:set>
                                      <p:cBhvr>
                                        <p:cTn id="158" dur="1" fill="hold">
                                          <p:stCondLst>
                                            <p:cond delay="0"/>
                                          </p:stCondLst>
                                        </p:cTn>
                                        <p:tgtEl>
                                          <p:spTgt spid="2"/>
                                        </p:tgtEl>
                                        <p:attrNameLst>
                                          <p:attrName>style.visibility</p:attrName>
                                        </p:attrNameLst>
                                      </p:cBhvr>
                                      <p:to>
                                        <p:strVal val="visible"/>
                                      </p:to>
                                    </p:set>
                                    <p:anim calcmode="lin" valueType="num">
                                      <p:cBhvr additive="base">
                                        <p:cTn id="159" dur="500" fill="hold"/>
                                        <p:tgtEl>
                                          <p:spTgt spid="2"/>
                                        </p:tgtEl>
                                        <p:attrNameLst>
                                          <p:attrName>ppt_x</p:attrName>
                                        </p:attrNameLst>
                                      </p:cBhvr>
                                      <p:tavLst>
                                        <p:tav tm="0">
                                          <p:val>
                                            <p:strVal val="#ppt_x"/>
                                          </p:val>
                                        </p:tav>
                                        <p:tav tm="100000">
                                          <p:val>
                                            <p:strVal val="#ppt_x"/>
                                          </p:val>
                                        </p:tav>
                                      </p:tavLst>
                                    </p:anim>
                                    <p:anim calcmode="lin" valueType="num">
                                      <p:cBhvr additive="base">
                                        <p:cTn id="16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8" grpId="0" animBg="1"/>
      <p:bldP spid="31" grpId="0" animBg="1"/>
      <p:bldP spid="38" grpId="0"/>
      <p:bldP spid="52" grpId="0"/>
      <p:bldP spid="56" grpId="0"/>
      <p:bldP spid="57" grpId="0" animBg="1"/>
      <p:bldP spid="58" grpId="0" animBg="1"/>
      <p:bldP spid="59" grpId="0" animBg="1"/>
      <p:bldP spid="60" grpId="0" animBg="1"/>
      <p:bldP spid="61" grpId="0" animBg="1"/>
      <p:bldP spid="62" grpId="0" animBg="1"/>
      <p:bldP spid="66" grpId="0" animBg="1"/>
      <p:bldP spid="7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74">
            <a:extLst>
              <a:ext uri="{FF2B5EF4-FFF2-40B4-BE49-F238E27FC236}">
                <a16:creationId xmlns:a16="http://schemas.microsoft.com/office/drawing/2014/main" id="{90A72B43-E090-AA51-1CBE-A0A3AB5D568A}"/>
              </a:ext>
            </a:extLst>
          </p:cNvPr>
          <p:cNvGrpSpPr>
            <a:grpSpLocks/>
          </p:cNvGrpSpPr>
          <p:nvPr/>
        </p:nvGrpSpPr>
        <p:grpSpPr bwMode="auto">
          <a:xfrm>
            <a:off x="3671712" y="671209"/>
            <a:ext cx="3824694" cy="2710616"/>
            <a:chOff x="5152" y="119"/>
            <a:chExt cx="962" cy="544"/>
          </a:xfrm>
        </p:grpSpPr>
        <p:pic>
          <p:nvPicPr>
            <p:cNvPr id="14" name="Picture 75">
              <a:extLst>
                <a:ext uri="{FF2B5EF4-FFF2-40B4-BE49-F238E27FC236}">
                  <a16:creationId xmlns:a16="http://schemas.microsoft.com/office/drawing/2014/main" id="{3ACB6943-2968-D498-44D6-77C27DE7EAA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 Box 76">
              <a:extLst>
                <a:ext uri="{FF2B5EF4-FFF2-40B4-BE49-F238E27FC236}">
                  <a16:creationId xmlns:a16="http://schemas.microsoft.com/office/drawing/2014/main" id="{E5452FED-D40A-5208-04DA-1CC82984C919}"/>
                </a:ext>
              </a:extLst>
            </p:cNvPr>
            <p:cNvSpPr txBox="1">
              <a:spLocks noChangeArrowheads="1"/>
            </p:cNvSpPr>
            <p:nvPr/>
          </p:nvSpPr>
          <p:spPr bwMode="auto">
            <a:xfrm>
              <a:off x="5260" y="176"/>
              <a:ext cx="764" cy="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400" b="1" dirty="0">
                  <a:effectLst/>
                  <a:ea typeface="Aptos" panose="020B0004020202020204" pitchFamily="34" charset="0"/>
                </a:rPr>
                <a:t>Registar neprofitnih organizacija obrazac </a:t>
              </a:r>
              <a:r>
                <a:rPr lang="hr-HR" sz="2400" b="1" dirty="0">
                  <a:ea typeface="Aptos" panose="020B0004020202020204" pitchFamily="34" charset="0"/>
                </a:rPr>
                <a:t>                    </a:t>
              </a:r>
              <a:r>
                <a:rPr lang="hr-HR" sz="2400" b="1" dirty="0">
                  <a:effectLst/>
                  <a:ea typeface="Aptos" panose="020B0004020202020204" pitchFamily="34" charset="0"/>
                </a:rPr>
                <a:t>RNO-RNO-P</a:t>
              </a:r>
              <a:endParaRPr lang="hr-HR" altLang="sr-Latn-RS" sz="2400" b="1" dirty="0"/>
            </a:p>
          </p:txBody>
        </p:sp>
      </p:grpSp>
      <p:grpSp>
        <p:nvGrpSpPr>
          <p:cNvPr id="4" name="Group 74">
            <a:extLst>
              <a:ext uri="{FF2B5EF4-FFF2-40B4-BE49-F238E27FC236}">
                <a16:creationId xmlns:a16="http://schemas.microsoft.com/office/drawing/2014/main" id="{D4347A03-8432-703C-025C-154154212026}"/>
              </a:ext>
            </a:extLst>
          </p:cNvPr>
          <p:cNvGrpSpPr>
            <a:grpSpLocks/>
          </p:cNvGrpSpPr>
          <p:nvPr/>
        </p:nvGrpSpPr>
        <p:grpSpPr bwMode="auto">
          <a:xfrm>
            <a:off x="328660" y="778849"/>
            <a:ext cx="2901978" cy="2602976"/>
            <a:chOff x="5152" y="171"/>
            <a:chExt cx="962" cy="544"/>
          </a:xfrm>
        </p:grpSpPr>
        <p:pic>
          <p:nvPicPr>
            <p:cNvPr id="5" name="Picture 75">
              <a:extLst>
                <a:ext uri="{FF2B5EF4-FFF2-40B4-BE49-F238E27FC236}">
                  <a16:creationId xmlns:a16="http://schemas.microsoft.com/office/drawing/2014/main" id="{1B22BF90-6817-9D96-238C-19B8EA8A5EA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71"/>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76">
              <a:extLst>
                <a:ext uri="{FF2B5EF4-FFF2-40B4-BE49-F238E27FC236}">
                  <a16:creationId xmlns:a16="http://schemas.microsoft.com/office/drawing/2014/main" id="{E4342A92-3C2F-881D-B02E-5592A6486F0C}"/>
                </a:ext>
              </a:extLst>
            </p:cNvPr>
            <p:cNvSpPr txBox="1">
              <a:spLocks noChangeArrowheads="1"/>
            </p:cNvSpPr>
            <p:nvPr/>
          </p:nvSpPr>
          <p:spPr bwMode="auto">
            <a:xfrm>
              <a:off x="5233" y="226"/>
              <a:ext cx="841" cy="4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altLang="sr-Latn-RS" sz="2400" b="1" dirty="0"/>
                <a:t>Registar članova</a:t>
              </a:r>
            </a:p>
            <a:p>
              <a:pPr algn="ctr">
                <a:spcBef>
                  <a:spcPct val="50000"/>
                </a:spcBef>
                <a:buFontTx/>
                <a:buNone/>
              </a:pPr>
              <a:r>
                <a:rPr lang="hr-HR" altLang="sr-Latn-RS" sz="2400" b="1" dirty="0"/>
                <a:t>Zakon o udrugama </a:t>
              </a:r>
              <a:r>
                <a:rPr lang="hr-HR" altLang="sr-Latn-RS" sz="2400" b="1" dirty="0" err="1"/>
                <a:t>čl</a:t>
              </a:r>
              <a:r>
                <a:rPr lang="hr-HR" altLang="sr-Latn-RS" sz="2400" b="1" dirty="0"/>
                <a:t> 12.</a:t>
              </a:r>
            </a:p>
          </p:txBody>
        </p:sp>
      </p:grpSp>
      <p:grpSp>
        <p:nvGrpSpPr>
          <p:cNvPr id="7" name="Group 74">
            <a:extLst>
              <a:ext uri="{FF2B5EF4-FFF2-40B4-BE49-F238E27FC236}">
                <a16:creationId xmlns:a16="http://schemas.microsoft.com/office/drawing/2014/main" id="{7E8DE7D6-8012-1EBD-C022-E063E06E523E}"/>
              </a:ext>
            </a:extLst>
          </p:cNvPr>
          <p:cNvGrpSpPr>
            <a:grpSpLocks/>
          </p:cNvGrpSpPr>
          <p:nvPr/>
        </p:nvGrpSpPr>
        <p:grpSpPr bwMode="auto">
          <a:xfrm>
            <a:off x="4241040" y="3806696"/>
            <a:ext cx="3255366" cy="2380947"/>
            <a:chOff x="5659" y="167"/>
            <a:chExt cx="962" cy="544"/>
          </a:xfrm>
        </p:grpSpPr>
        <p:pic>
          <p:nvPicPr>
            <p:cNvPr id="8" name="Picture 75">
              <a:extLst>
                <a:ext uri="{FF2B5EF4-FFF2-40B4-BE49-F238E27FC236}">
                  <a16:creationId xmlns:a16="http://schemas.microsoft.com/office/drawing/2014/main" id="{7FA1D67D-25BC-D44C-CA4A-C7E02A79E94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59" y="167"/>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 Box 76">
              <a:extLst>
                <a:ext uri="{FF2B5EF4-FFF2-40B4-BE49-F238E27FC236}">
                  <a16:creationId xmlns:a16="http://schemas.microsoft.com/office/drawing/2014/main" id="{109BE8C2-0BFB-EF14-8CF0-2C642B00AD29}"/>
                </a:ext>
              </a:extLst>
            </p:cNvPr>
            <p:cNvSpPr txBox="1">
              <a:spLocks noChangeArrowheads="1"/>
            </p:cNvSpPr>
            <p:nvPr/>
          </p:nvSpPr>
          <p:spPr bwMode="auto">
            <a:xfrm>
              <a:off x="5750" y="236"/>
              <a:ext cx="764" cy="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400" b="1" dirty="0">
                  <a:solidFill>
                    <a:srgbClr val="000000"/>
                  </a:solidFill>
                  <a:effectLst/>
                  <a:ea typeface="Calibri" panose="020F0502020204030204" pitchFamily="34" charset="0"/>
                </a:rPr>
                <a:t>Zbirka osobnih podataka-Registar evidencija</a:t>
              </a:r>
              <a:endParaRPr lang="hr-HR" altLang="sr-Latn-RS" sz="2400" b="1" dirty="0"/>
            </a:p>
          </p:txBody>
        </p:sp>
      </p:grpSp>
      <p:grpSp>
        <p:nvGrpSpPr>
          <p:cNvPr id="16" name="Group 74">
            <a:extLst>
              <a:ext uri="{FF2B5EF4-FFF2-40B4-BE49-F238E27FC236}">
                <a16:creationId xmlns:a16="http://schemas.microsoft.com/office/drawing/2014/main" id="{97C9DFC1-2B7E-E65D-D4F4-2D3949283555}"/>
              </a:ext>
            </a:extLst>
          </p:cNvPr>
          <p:cNvGrpSpPr>
            <a:grpSpLocks/>
          </p:cNvGrpSpPr>
          <p:nvPr/>
        </p:nvGrpSpPr>
        <p:grpSpPr bwMode="auto">
          <a:xfrm>
            <a:off x="7828768" y="725771"/>
            <a:ext cx="3441184" cy="2601492"/>
            <a:chOff x="5134" y="170"/>
            <a:chExt cx="962" cy="544"/>
          </a:xfrm>
        </p:grpSpPr>
        <p:pic>
          <p:nvPicPr>
            <p:cNvPr id="17" name="Picture 75">
              <a:extLst>
                <a:ext uri="{FF2B5EF4-FFF2-40B4-BE49-F238E27FC236}">
                  <a16:creationId xmlns:a16="http://schemas.microsoft.com/office/drawing/2014/main" id="{6D43C869-5AD6-221B-B45F-B760F0EE083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34" y="170"/>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 Box 76">
              <a:extLst>
                <a:ext uri="{FF2B5EF4-FFF2-40B4-BE49-F238E27FC236}">
                  <a16:creationId xmlns:a16="http://schemas.microsoft.com/office/drawing/2014/main" id="{36976D65-6FD5-ECD8-B465-F029DB6F88BF}"/>
                </a:ext>
              </a:extLst>
            </p:cNvPr>
            <p:cNvSpPr txBox="1">
              <a:spLocks noChangeArrowheads="1"/>
            </p:cNvSpPr>
            <p:nvPr/>
          </p:nvSpPr>
          <p:spPr bwMode="auto">
            <a:xfrm>
              <a:off x="5260" y="268"/>
              <a:ext cx="764"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400" b="1" dirty="0">
                  <a:effectLst/>
                  <a:ea typeface="Aptos" panose="020B0004020202020204" pitchFamily="34" charset="0"/>
                </a:rPr>
                <a:t>Registar stvarnih vlasnika             obrazac </a:t>
              </a:r>
              <a:r>
                <a:rPr lang="hr-HR" sz="2400" b="1" dirty="0">
                  <a:ea typeface="Aptos" panose="020B0004020202020204" pitchFamily="34" charset="0"/>
                </a:rPr>
                <a:t> </a:t>
              </a:r>
              <a:r>
                <a:rPr lang="hr-HR" altLang="sr-Latn-RS" sz="2400" b="1" dirty="0">
                  <a:hlinkClick r:id="rId3" action="ppaction://hlinkfile"/>
                </a:rPr>
                <a:t>RSV-3-II</a:t>
              </a:r>
              <a:endParaRPr lang="hr-HR" altLang="sr-Latn-RS" sz="2400" b="1" dirty="0"/>
            </a:p>
          </p:txBody>
        </p:sp>
      </p:grpSp>
    </p:spTree>
    <p:extLst>
      <p:ext uri="{BB962C8B-B14F-4D97-AF65-F5344CB8AC3E}">
        <p14:creationId xmlns:p14="http://schemas.microsoft.com/office/powerpoint/2010/main" val="3656192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1000"/>
                                        <p:tgtEl>
                                          <p:spTgt spid="13"/>
                                        </p:tgtEl>
                                      </p:cBhvr>
                                    </p:animEffect>
                                    <p:anim calcmode="lin" valueType="num">
                                      <p:cBhvr>
                                        <p:cTn id="14" dur="1000" fill="hold"/>
                                        <p:tgtEl>
                                          <p:spTgt spid="13"/>
                                        </p:tgtEl>
                                        <p:attrNameLst>
                                          <p:attrName>ppt_x</p:attrName>
                                        </p:attrNameLst>
                                      </p:cBhvr>
                                      <p:tavLst>
                                        <p:tav tm="0">
                                          <p:val>
                                            <p:strVal val="#ppt_x"/>
                                          </p:val>
                                        </p:tav>
                                        <p:tav tm="100000">
                                          <p:val>
                                            <p:strVal val="#ppt_x"/>
                                          </p:val>
                                        </p:tav>
                                      </p:tavLst>
                                    </p:anim>
                                    <p:anim calcmode="lin" valueType="num">
                                      <p:cBhvr>
                                        <p:cTn id="1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barn(inVertical)">
                                      <p:cBhvr>
                                        <p:cTn id="20" dur="50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4">
            <a:extLst>
              <a:ext uri="{FF2B5EF4-FFF2-40B4-BE49-F238E27FC236}">
                <a16:creationId xmlns:a16="http://schemas.microsoft.com/office/drawing/2014/main" id="{A7DF3C92-074E-70B3-1F1A-AAE08A44A383}"/>
              </a:ext>
            </a:extLst>
          </p:cNvPr>
          <p:cNvGrpSpPr>
            <a:grpSpLocks/>
          </p:cNvGrpSpPr>
          <p:nvPr/>
        </p:nvGrpSpPr>
        <p:grpSpPr bwMode="auto">
          <a:xfrm>
            <a:off x="3511518" y="-87549"/>
            <a:ext cx="4523529" cy="3066079"/>
            <a:chOff x="5152" y="119"/>
            <a:chExt cx="962" cy="900"/>
          </a:xfrm>
        </p:grpSpPr>
        <p:pic>
          <p:nvPicPr>
            <p:cNvPr id="5" name="Picture 75">
              <a:extLst>
                <a:ext uri="{FF2B5EF4-FFF2-40B4-BE49-F238E27FC236}">
                  <a16:creationId xmlns:a16="http://schemas.microsoft.com/office/drawing/2014/main" id="{9E94DDE8-5D3C-C90B-E5A7-B0C5928A766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76">
              <a:extLst>
                <a:ext uri="{FF2B5EF4-FFF2-40B4-BE49-F238E27FC236}">
                  <a16:creationId xmlns:a16="http://schemas.microsoft.com/office/drawing/2014/main" id="{C38084C7-C618-A801-64BD-3FCB9D239915}"/>
                </a:ext>
              </a:extLst>
            </p:cNvPr>
            <p:cNvSpPr txBox="1">
              <a:spLocks noChangeArrowheads="1"/>
            </p:cNvSpPr>
            <p:nvPr/>
          </p:nvSpPr>
          <p:spPr bwMode="auto">
            <a:xfrm>
              <a:off x="5260" y="176"/>
              <a:ext cx="764" cy="8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100" b="1" dirty="0">
                  <a:effectLst/>
                  <a:ea typeface="Aptos" panose="020B0004020202020204" pitchFamily="34" charset="0"/>
                </a:rPr>
                <a:t>Zakon o financijskom poslovanju i računovodstvu neprofitnih organizacija NN 121/14</a:t>
              </a:r>
              <a:endParaRPr lang="hr-HR" altLang="sr-Latn-RS" sz="2100" b="1" dirty="0"/>
            </a:p>
          </p:txBody>
        </p:sp>
      </p:grpSp>
      <p:sp>
        <p:nvSpPr>
          <p:cNvPr id="8" name="TekstniOkvir 7">
            <a:extLst>
              <a:ext uri="{FF2B5EF4-FFF2-40B4-BE49-F238E27FC236}">
                <a16:creationId xmlns:a16="http://schemas.microsoft.com/office/drawing/2014/main" id="{6F058AD9-6F2F-C9A6-EA0A-5A8F030075C4}"/>
              </a:ext>
            </a:extLst>
          </p:cNvPr>
          <p:cNvSpPr txBox="1"/>
          <p:nvPr/>
        </p:nvSpPr>
        <p:spPr>
          <a:xfrm>
            <a:off x="84306" y="1959910"/>
            <a:ext cx="12023387" cy="4729500"/>
          </a:xfrm>
          <a:prstGeom prst="rect">
            <a:avLst/>
          </a:prstGeom>
          <a:noFill/>
        </p:spPr>
        <p:txBody>
          <a:bodyPr wrap="square">
            <a:spAutoFit/>
          </a:bodyPr>
          <a:lstStyle/>
          <a:p>
            <a:pPr algn="ctr">
              <a:spcBef>
                <a:spcPts val="360"/>
              </a:spcBef>
              <a:spcAft>
                <a:spcPts val="360"/>
              </a:spcAft>
              <a:buNone/>
            </a:pPr>
            <a:r>
              <a:rPr lang="hr-HR" sz="2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Opće odredbe</a:t>
            </a:r>
            <a:endParaRPr lang="hr-HR" sz="2400" b="1"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1.</a:t>
            </a:r>
            <a:endParaRPr lang="hr-HR" sz="2400" b="1" dirty="0">
              <a:effectLst/>
              <a:latin typeface="Arial" panose="020B0604020202020204" pitchFamily="34" charset="0"/>
              <a:ea typeface="Times New Roman" panose="02020603050405020304" pitchFamily="18" charset="0"/>
              <a:cs typeface="Arial" panose="020B0604020202020204" pitchFamily="34" charset="0"/>
            </a:endParaRPr>
          </a:p>
          <a:p>
            <a:pPr>
              <a:spcBef>
                <a:spcPts val="360"/>
              </a:spcBef>
              <a:spcAft>
                <a:spcPts val="360"/>
              </a:spcAft>
            </a:pPr>
            <a:r>
              <a:rPr lang="hr-HR" sz="2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Ovim se Zakonom uređuje okvir financijskog poslovanja i elementi računovodstvenog sustava neprofitnih organizacija, i to načela sustava financijskog poslovanja, izrada i izvršavanje financijskih planova, izvještavanje o potrošnji proračunskih sredstava, računovodstvena načela i poslovi, poslovne knjige i knjigovodstvene isprave, popis imovine i obveza, načela iskazivanja imovine, obveza i vlastitih izvora te priznavanja prihoda, rashoda, primitaka i izdataka, financijsko izvještavanje, revizija godišnjih financijskih izvještaja, javna objava godišnjih financijskih izvještaja, nadzor nad financijskim poslovanjem i računovodstvom i druga područja koja se odnose na financijsko poslovanje i računovodstvo neprofitnih organizacija.</a:t>
            </a:r>
            <a:endParaRPr lang="hr-HR" sz="2400" b="1"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45564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1000"/>
                                        <p:tgtEl>
                                          <p:spTgt spid="8"/>
                                        </p:tgtEl>
                                      </p:cBhvr>
                                    </p:animEffect>
                                    <p:anim calcmode="lin" valueType="num">
                                      <p:cBhvr>
                                        <p:cTn id="14" dur="1000" fill="hold"/>
                                        <p:tgtEl>
                                          <p:spTgt spid="8"/>
                                        </p:tgtEl>
                                        <p:attrNameLst>
                                          <p:attrName>ppt_x</p:attrName>
                                        </p:attrNameLst>
                                      </p:cBhvr>
                                      <p:tavLst>
                                        <p:tav tm="0">
                                          <p:val>
                                            <p:strVal val="#ppt_x"/>
                                          </p:val>
                                        </p:tav>
                                        <p:tav tm="100000">
                                          <p:val>
                                            <p:strVal val="#ppt_x"/>
                                          </p:val>
                                        </p:tav>
                                      </p:tavLst>
                                    </p:anim>
                                    <p:anim calcmode="lin" valueType="num">
                                      <p:cBhvr>
                                        <p:cTn id="1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a:extLst>
              <a:ext uri="{FF2B5EF4-FFF2-40B4-BE49-F238E27FC236}">
                <a16:creationId xmlns:a16="http://schemas.microsoft.com/office/drawing/2014/main" id="{143F2BAE-8870-78D7-71A2-325D05F8ADDD}"/>
              </a:ext>
            </a:extLst>
          </p:cNvPr>
          <p:cNvSpPr txBox="1"/>
          <p:nvPr/>
        </p:nvSpPr>
        <p:spPr>
          <a:xfrm>
            <a:off x="98898" y="107226"/>
            <a:ext cx="11994204" cy="1059264"/>
          </a:xfrm>
          <a:prstGeom prst="rect">
            <a:avLst/>
          </a:prstGeom>
          <a:noFill/>
        </p:spPr>
        <p:txBody>
          <a:bodyPr wrap="square">
            <a:spAutoFit/>
          </a:bodyPr>
          <a:lstStyle/>
          <a:p>
            <a:pPr algn="ctr">
              <a:lnSpc>
                <a:spcPct val="150000"/>
              </a:lnSpc>
              <a:spcBef>
                <a:spcPts val="1200"/>
              </a:spcBef>
              <a:spcAft>
                <a:spcPts val="300"/>
              </a:spcAft>
              <a:buNone/>
            </a:pPr>
            <a:r>
              <a:rPr lang="hr-HR" sz="2100" b="1" i="1" dirty="0">
                <a:effectLst/>
                <a:latin typeface="Arial" panose="020B0604020202020204" pitchFamily="34" charset="0"/>
                <a:ea typeface="Times New Roman" panose="02020603050405020304" pitchFamily="18" charset="0"/>
                <a:cs typeface="Arial" panose="020B0604020202020204" pitchFamily="34" charset="0"/>
              </a:rPr>
              <a:t>II. SUSTAV FINANCIJSKOG </a:t>
            </a:r>
            <a:r>
              <a:rPr lang="hr-HR" sz="2400" b="1" i="1" dirty="0">
                <a:effectLst/>
                <a:latin typeface="Arial" panose="020B0604020202020204" pitchFamily="34" charset="0"/>
                <a:ea typeface="Times New Roman" panose="02020603050405020304" pitchFamily="18" charset="0"/>
                <a:cs typeface="Arial" panose="020B0604020202020204" pitchFamily="34" charset="0"/>
              </a:rPr>
              <a:t>POSLOVANJA</a:t>
            </a:r>
          </a:p>
          <a:p>
            <a:pPr algn="ctr">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Načela sustava financijskog poslovanja.</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5" name="TekstniOkvir 4">
            <a:extLst>
              <a:ext uri="{FF2B5EF4-FFF2-40B4-BE49-F238E27FC236}">
                <a16:creationId xmlns:a16="http://schemas.microsoft.com/office/drawing/2014/main" id="{94B48575-E21D-56BF-1FB0-0A89978DAF34}"/>
              </a:ext>
            </a:extLst>
          </p:cNvPr>
          <p:cNvSpPr txBox="1"/>
          <p:nvPr/>
        </p:nvSpPr>
        <p:spPr>
          <a:xfrm>
            <a:off x="49449" y="1097241"/>
            <a:ext cx="12093101" cy="2513509"/>
          </a:xfrm>
          <a:prstGeom prst="rect">
            <a:avLst/>
          </a:prstGeom>
          <a:noFill/>
        </p:spPr>
        <p:txBody>
          <a:bodyPr wrap="square">
            <a:spAutoFit/>
          </a:bodyPr>
          <a:lstStyle/>
          <a:p>
            <a:pPr algn="ctr">
              <a:spcBef>
                <a:spcPts val="360"/>
              </a:spcBef>
              <a:spcAft>
                <a:spcPts val="360"/>
              </a:spcAft>
              <a:buNone/>
            </a:pP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4.</a:t>
            </a:r>
            <a:endParaRPr lang="hr-HR" sz="24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Neprofitna organizacija koja je obveznik vođenja </a:t>
            </a: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dvojnog knjigovodstva </a:t>
            </a: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provodi samoprocjenu učinkovitog i djelotvornog funkcioniranja sustava financijskog upravljanja i kontrola.</a:t>
            </a:r>
            <a:endParaRPr lang="hr-HR" sz="24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Sustavi financijskog upravljanja i kontrola temelje se na pet međusobno povezanih komponenti unutarnjih kontrola, koje uključuju:</a:t>
            </a:r>
            <a:endParaRPr lang="hr-HR" sz="2400"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2" name="TekstniOkvir 1">
            <a:extLst>
              <a:ext uri="{FF2B5EF4-FFF2-40B4-BE49-F238E27FC236}">
                <a16:creationId xmlns:a16="http://schemas.microsoft.com/office/drawing/2014/main" id="{FE7A327E-3AD7-4E02-82F1-29EE7E73253D}"/>
              </a:ext>
            </a:extLst>
          </p:cNvPr>
          <p:cNvSpPr txBox="1"/>
          <p:nvPr/>
        </p:nvSpPr>
        <p:spPr>
          <a:xfrm>
            <a:off x="216439" y="4075790"/>
            <a:ext cx="11534573" cy="830997"/>
          </a:xfrm>
          <a:prstGeom prst="rect">
            <a:avLst/>
          </a:prstGeom>
          <a:noFill/>
        </p:spPr>
        <p:txBody>
          <a:bodyPr wrap="square">
            <a:spAutoFit/>
          </a:bodyPr>
          <a:lstStyle/>
          <a:p>
            <a:pPr>
              <a:spcBef>
                <a:spcPts val="360"/>
              </a:spcBef>
              <a:spcAft>
                <a:spcPts val="360"/>
              </a:spcAft>
              <a:buNone/>
            </a:pP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kontrolno okruženje</a:t>
            </a:r>
            <a:r>
              <a:rPr lang="hr-HR" sz="2400" b="1" i="1" dirty="0">
                <a:latin typeface="Arial" panose="020B0604020202020204" pitchFamily="34" charset="0"/>
                <a:ea typeface="Times New Roman" panose="02020603050405020304" pitchFamily="18" charset="0"/>
                <a:cs typeface="Arial" panose="020B0604020202020204" pitchFamily="34" charset="0"/>
              </a:rPr>
              <a:t>, </a:t>
            </a: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upravljanje rizicima, kontrolne aktivnosti</a:t>
            </a:r>
            <a:r>
              <a:rPr lang="hr-HR" sz="2400" b="1" i="1" dirty="0">
                <a:latin typeface="Arial" panose="020B0604020202020204" pitchFamily="34" charset="0"/>
                <a:ea typeface="Times New Roman" panose="02020603050405020304" pitchFamily="18" charset="0"/>
                <a:cs typeface="Arial" panose="020B0604020202020204" pitchFamily="34" charset="0"/>
              </a:rPr>
              <a:t>, </a:t>
            </a: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informacije i komunikacije</a:t>
            </a:r>
            <a:r>
              <a:rPr lang="hr-HR" sz="2400" b="1" i="1" dirty="0">
                <a:latin typeface="Arial" panose="020B0604020202020204" pitchFamily="34" charset="0"/>
                <a:ea typeface="Times New Roman" panose="02020603050405020304" pitchFamily="18" charset="0"/>
                <a:cs typeface="Arial" panose="020B0604020202020204" pitchFamily="34" charset="0"/>
              </a:rPr>
              <a:t>, </a:t>
            </a: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praćenje i procjenu sustava.</a:t>
            </a:r>
            <a:endParaRPr lang="hr-HR" sz="2400" b="1" i="1"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686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9314F3A1-C19F-875B-5E01-1B2859CD0F78}"/>
              </a:ext>
            </a:extLst>
          </p:cNvPr>
          <p:cNvSpPr txBox="1"/>
          <p:nvPr/>
        </p:nvSpPr>
        <p:spPr>
          <a:xfrm>
            <a:off x="89980" y="198514"/>
            <a:ext cx="11855586" cy="5539978"/>
          </a:xfrm>
          <a:prstGeom prst="rect">
            <a:avLst/>
          </a:prstGeom>
          <a:noFill/>
        </p:spPr>
        <p:txBody>
          <a:bodyPr wrap="square">
            <a:spAutoFit/>
          </a:bodyPr>
          <a:lstStyle/>
          <a:p>
            <a:pPr algn="ctr">
              <a:spcBef>
                <a:spcPts val="360"/>
              </a:spcBef>
              <a:spcAft>
                <a:spcPts val="360"/>
              </a:spcAft>
              <a:buNone/>
            </a:pPr>
            <a:r>
              <a:rPr lang="hr-HR" sz="2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Izrada i izvršavanje financijskih planova</a:t>
            </a:r>
            <a:endParaRPr lang="hr-HR" sz="2100" b="1"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5.</a:t>
            </a:r>
            <a:endParaRPr lang="hr-HR" sz="21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Neprofitna organizacija koja je obveznik vođenja </a:t>
            </a:r>
            <a:r>
              <a:rPr lang="hr-HR" sz="2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dvojnog knjigovodstva </a:t>
            </a: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obvezna je izrađivati godišnji program rada i financijski plan za njegovu provedbu.</a:t>
            </a:r>
            <a:endParaRPr lang="hr-HR" sz="21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r>
              <a:rPr lang="hr-HR" sz="2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Financijski plan </a:t>
            </a: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neprofitne organizacije iz stavka 1. ovoga članka sastoji se od:</a:t>
            </a:r>
            <a:endParaRPr lang="hr-HR" sz="21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hr-HR" sz="2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plana prihoda i rashoda</a:t>
            </a:r>
            <a:endParaRPr lang="hr-HR" sz="2100" b="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hr-HR" sz="2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plana zaduživanja i otplata</a:t>
            </a:r>
            <a:endParaRPr lang="hr-HR" sz="2100" b="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hr-HR" sz="2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obrazloženja financijskog plana</a:t>
            </a: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hr-HR" sz="21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a:t>
            </a:r>
            <a:r>
              <a:rPr lang="hr-HR" sz="2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Financijski plan </a:t>
            </a: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donosi najviše tijelo neprofitne organizacije iz stavka 1. ovoga članka, odnosno tijelo koje je temeljem statuta neprofitne organizacije iz stavka 1. ovoga članka za to ovlašteno, najkasnije do 31. prosinca tekuće godine za sljedeću godinu.</a:t>
            </a:r>
            <a:endParaRPr lang="hr-HR" sz="21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Izmjene i dopune financijskog plana provode se tijekom godine po postupku za donošenje financijskog plana.</a:t>
            </a:r>
            <a:endParaRPr lang="hr-HR" sz="21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a:t>
            </a:r>
            <a:r>
              <a:rPr lang="hr-HR" sz="2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Zakonski zastupnik </a:t>
            </a:r>
            <a:r>
              <a:rPr lang="hr-HR"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odgovoran je za zakonito i pravilno izvršavanje financijskog plana.</a:t>
            </a:r>
            <a:endParaRPr lang="hr-HR" sz="21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21735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a:extLst>
              <a:ext uri="{FF2B5EF4-FFF2-40B4-BE49-F238E27FC236}">
                <a16:creationId xmlns:a16="http://schemas.microsoft.com/office/drawing/2014/main" id="{145A50DA-0F9E-B5F7-DF46-AF1133531AEB}"/>
              </a:ext>
            </a:extLst>
          </p:cNvPr>
          <p:cNvSpPr txBox="1"/>
          <p:nvPr/>
        </p:nvSpPr>
        <p:spPr>
          <a:xfrm>
            <a:off x="0" y="2004562"/>
            <a:ext cx="11974748" cy="2882840"/>
          </a:xfrm>
          <a:prstGeom prst="rect">
            <a:avLst/>
          </a:prstGeom>
          <a:noFill/>
        </p:spPr>
        <p:txBody>
          <a:bodyPr wrap="square">
            <a:spAutoFit/>
          </a:bodyPr>
          <a:lstStyle/>
          <a:p>
            <a:pPr algn="ctr">
              <a:spcBef>
                <a:spcPts val="360"/>
              </a:spcBef>
              <a:spcAft>
                <a:spcPts val="360"/>
              </a:spcAft>
              <a:buNone/>
            </a:pPr>
            <a:r>
              <a:rPr lang="hr-HR" sz="2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Izvještaj o potrošnji proračunskih sredstava</a:t>
            </a:r>
            <a:endParaRPr lang="hr-HR" sz="2400" b="1"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6.</a:t>
            </a:r>
            <a:endParaRPr lang="hr-HR" sz="24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Neprofitna organizacija koja ostvaruje sredstva iz javnih izvora, uključujući i </a:t>
            </a:r>
            <a:r>
              <a:rPr lang="hr-HR" sz="2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sredstva državnog proračuna i proračuna jedinica lokalne i područne (regionalne) samouprave </a:t>
            </a:r>
            <a:r>
              <a:rPr lang="hr-HR"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dužna je nadležnom tijelu državne uprave, jedinici lokalne i područne (regionalne) samouprave, odnosno drugom nadležnom tijelu javne vlasti dostaviti </a:t>
            </a:r>
            <a:r>
              <a:rPr lang="hr-HR" sz="2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izvještaj o potrošnji proračunskih sredstava.</a:t>
            </a:r>
            <a:endParaRPr lang="hr-HR" sz="24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5" name="TekstniOkvir 4">
            <a:extLst>
              <a:ext uri="{FF2B5EF4-FFF2-40B4-BE49-F238E27FC236}">
                <a16:creationId xmlns:a16="http://schemas.microsoft.com/office/drawing/2014/main" id="{582A013A-7411-83C6-53C6-07AC28BC6AB9}"/>
              </a:ext>
            </a:extLst>
          </p:cNvPr>
          <p:cNvSpPr txBox="1"/>
          <p:nvPr/>
        </p:nvSpPr>
        <p:spPr>
          <a:xfrm>
            <a:off x="38910" y="5394626"/>
            <a:ext cx="11896928" cy="1200329"/>
          </a:xfrm>
          <a:prstGeom prst="rect">
            <a:avLst/>
          </a:prstGeom>
          <a:noFill/>
        </p:spPr>
        <p:txBody>
          <a:bodyPr wrap="square">
            <a:spAutoFit/>
          </a:bodyPr>
          <a:lstStyle/>
          <a:p>
            <a:pPr algn="just">
              <a:spcBef>
                <a:spcPts val="360"/>
              </a:spcBef>
              <a:spcAft>
                <a:spcPts val="360"/>
              </a:spcAft>
            </a:pPr>
            <a:r>
              <a:rPr lang="hr-HR"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Nadležna tijela i jedinice lokalne i područne (regionalne) samouprave iz stavka 1. ovoga članka imaju pravo vršiti </a:t>
            </a:r>
            <a:r>
              <a:rPr lang="hr-HR" sz="2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kontrole</a:t>
            </a:r>
            <a:r>
              <a:rPr lang="hr-HR"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na licu mjesta o utrošku sredstava iz državnog proračuna i proračuna jedinica lokalne i područne (regionalne) samouprave.</a:t>
            </a:r>
            <a:endParaRPr lang="hr-HR" sz="2400" dirty="0">
              <a:effectLst/>
              <a:latin typeface="Arial" panose="020B0604020202020204" pitchFamily="34" charset="0"/>
              <a:ea typeface="Times New Roman" panose="02020603050405020304" pitchFamily="18" charset="0"/>
              <a:cs typeface="Arial" panose="020B0604020202020204" pitchFamily="34" charset="0"/>
            </a:endParaRPr>
          </a:p>
        </p:txBody>
      </p:sp>
      <p:grpSp>
        <p:nvGrpSpPr>
          <p:cNvPr id="2" name="Group 74">
            <a:extLst>
              <a:ext uri="{FF2B5EF4-FFF2-40B4-BE49-F238E27FC236}">
                <a16:creationId xmlns:a16="http://schemas.microsoft.com/office/drawing/2014/main" id="{899D09AE-1981-FBAB-77CD-B08946A9011F}"/>
              </a:ext>
            </a:extLst>
          </p:cNvPr>
          <p:cNvGrpSpPr>
            <a:grpSpLocks/>
          </p:cNvGrpSpPr>
          <p:nvPr/>
        </p:nvGrpSpPr>
        <p:grpSpPr bwMode="auto">
          <a:xfrm>
            <a:off x="4776354" y="110659"/>
            <a:ext cx="2137948" cy="1625566"/>
            <a:chOff x="5152" y="119"/>
            <a:chExt cx="962" cy="544"/>
          </a:xfrm>
        </p:grpSpPr>
        <p:pic>
          <p:nvPicPr>
            <p:cNvPr id="4" name="Picture 75">
              <a:extLst>
                <a:ext uri="{FF2B5EF4-FFF2-40B4-BE49-F238E27FC236}">
                  <a16:creationId xmlns:a16="http://schemas.microsoft.com/office/drawing/2014/main" id="{3B3A71A3-401A-D92D-9E8C-23D2486980F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76">
              <a:extLst>
                <a:ext uri="{FF2B5EF4-FFF2-40B4-BE49-F238E27FC236}">
                  <a16:creationId xmlns:a16="http://schemas.microsoft.com/office/drawing/2014/main" id="{B59E3580-C233-C20F-B470-C7B1092FC586}"/>
                </a:ext>
              </a:extLst>
            </p:cNvPr>
            <p:cNvSpPr txBox="1">
              <a:spLocks noChangeArrowheads="1"/>
            </p:cNvSpPr>
            <p:nvPr/>
          </p:nvSpPr>
          <p:spPr bwMode="auto">
            <a:xfrm>
              <a:off x="5260" y="176"/>
              <a:ext cx="764" cy="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ts val="360"/>
                </a:spcBef>
                <a:spcAft>
                  <a:spcPts val="360"/>
                </a:spcAft>
                <a:buNone/>
              </a:pPr>
              <a:r>
                <a:rPr lang="hr-HR"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Izvještaj o potrošnji proračunskih sredstava</a:t>
              </a:r>
              <a:endParaRPr lang="hr-HR" sz="1800" b="1" dirty="0">
                <a:effectLst/>
                <a:latin typeface="Arial" panose="020B0604020202020204" pitchFamily="34" charset="0"/>
                <a:ea typeface="Times New Roman" panose="02020603050405020304" pitchFamily="18" charset="0"/>
                <a:cs typeface="Arial" panose="020B0604020202020204" pitchFamily="34" charset="0"/>
              </a:endParaRPr>
            </a:p>
          </p:txBody>
        </p:sp>
      </p:grpSp>
    </p:spTree>
    <p:extLst>
      <p:ext uri="{BB962C8B-B14F-4D97-AF65-F5344CB8AC3E}">
        <p14:creationId xmlns:p14="http://schemas.microsoft.com/office/powerpoint/2010/main" val="30406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a:extLst>
              <a:ext uri="{FF2B5EF4-FFF2-40B4-BE49-F238E27FC236}">
                <a16:creationId xmlns:a16="http://schemas.microsoft.com/office/drawing/2014/main" id="{145A50DA-0F9E-B5F7-DF46-AF1133531AEB}"/>
              </a:ext>
            </a:extLst>
          </p:cNvPr>
          <p:cNvSpPr txBox="1"/>
          <p:nvPr/>
        </p:nvSpPr>
        <p:spPr>
          <a:xfrm>
            <a:off x="87550" y="185490"/>
            <a:ext cx="11974748" cy="6227346"/>
          </a:xfrm>
          <a:prstGeom prst="rect">
            <a:avLst/>
          </a:prstGeom>
          <a:noFill/>
        </p:spPr>
        <p:txBody>
          <a:bodyPr wrap="square">
            <a:spAutoFit/>
          </a:bodyPr>
          <a:lstStyle/>
          <a:p>
            <a:pPr algn="ctr">
              <a:spcBef>
                <a:spcPts val="360"/>
              </a:spcBef>
              <a:spcAft>
                <a:spcPts val="360"/>
              </a:spcAft>
              <a:buNone/>
            </a:pPr>
            <a:r>
              <a:rPr lang="hr-HR" sz="2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Računovodstveni poslovi</a:t>
            </a:r>
            <a:endParaRPr lang="hr-HR" sz="2200" b="1"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8.</a:t>
            </a:r>
            <a:endParaRPr lang="hr-HR" sz="22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Računovodstveni poslovi su prikupljanje i obrada podataka na temelju knjigovodstvenih isprava, priprema i vođenje poslovnih knjiga, priprema i sastavljanje financijskih izvještaja te prikupljanje i obrada financijskih podataka za statističke, porezne i druge potrebe.</a:t>
            </a:r>
            <a:endParaRPr lang="hr-HR" sz="22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Neprofitna organizacija dužna je prikupljati podatke i </a:t>
            </a:r>
            <a:r>
              <a:rPr lang="hr-HR" sz="2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sastavljati knjigovodstvene isprave, voditi poslovne knjige te sastavljati financijske izvještaje</a:t>
            </a:r>
            <a:r>
              <a:rPr lang="hr-H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na način kojim se omogućava provjera poslovnih događaja, utvrđivanje financijskog položaja i poslovanja neprofitne organizacije, poštujući pri tome temeljna načela urednog knjigovodstva.</a:t>
            </a:r>
            <a:endParaRPr lang="hr-HR" sz="2200"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9. (NN </a:t>
            </a:r>
            <a:r>
              <a:rPr lang="hr-HR" sz="2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rPr>
              <a:t>114/22</a:t>
            </a:r>
            <a:r>
              <a:rPr lang="hr-H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hr-HR" sz="2200" dirty="0">
              <a:effectLst/>
              <a:latin typeface="Arial" panose="020B0604020202020204" pitchFamily="34" charset="0"/>
              <a:ea typeface="Times New Roman" panose="02020603050405020304" pitchFamily="18" charset="0"/>
              <a:cs typeface="Arial" panose="020B0604020202020204" pitchFamily="34" charset="0"/>
            </a:endParaRPr>
          </a:p>
          <a:p>
            <a:pPr>
              <a:spcBef>
                <a:spcPts val="360"/>
              </a:spcBef>
              <a:spcAft>
                <a:spcPts val="360"/>
              </a:spcAft>
              <a:buNone/>
            </a:pPr>
            <a:r>
              <a:rPr lang="hr-H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Neprofitna organizacija vodi knjigovodstvo po načelu </a:t>
            </a:r>
            <a:r>
              <a:rPr lang="hr-HR" sz="2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dvojnog knjigovodstva</a:t>
            </a:r>
            <a:r>
              <a:rPr lang="hr-H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 prema rasporedu računa iz računskog plana za neprofitne organizacije.</a:t>
            </a:r>
            <a:endParaRPr lang="hr-HR" sz="2200" dirty="0">
              <a:effectLst/>
              <a:latin typeface="Arial" panose="020B0604020202020204" pitchFamily="34" charset="0"/>
              <a:ea typeface="Times New Roman" panose="02020603050405020304" pitchFamily="18" charset="0"/>
              <a:cs typeface="Arial" panose="020B0604020202020204" pitchFamily="34" charset="0"/>
            </a:endParaRPr>
          </a:p>
          <a:p>
            <a:pPr>
              <a:spcBef>
                <a:spcPts val="360"/>
              </a:spcBef>
              <a:spcAft>
                <a:spcPts val="360"/>
              </a:spcAft>
              <a:buNone/>
            </a:pPr>
            <a:r>
              <a:rPr lang="hr-HR"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r>
              <a:rPr lang="hr-HR" sz="2200" dirty="0">
                <a:solidFill>
                  <a:schemeClr val="accent5">
                    <a:lumMod val="75000"/>
                  </a:schemeClr>
                </a:solidFill>
                <a:effectLst/>
                <a:latin typeface="Arial" panose="020B0604020202020204" pitchFamily="34" charset="0"/>
                <a:ea typeface="Times New Roman" panose="02020603050405020304" pitchFamily="18" charset="0"/>
                <a:cs typeface="Arial" panose="020B0604020202020204" pitchFamily="34" charset="0"/>
              </a:rPr>
              <a:t>Iznimno, zakonski zastupnik neprofitne organizacije može donijeti Odluku o vođenju </a:t>
            </a:r>
            <a:r>
              <a:rPr lang="hr-HR" sz="2200" b="1" dirty="0">
                <a:solidFill>
                  <a:schemeClr val="accent5">
                    <a:lumMod val="75000"/>
                  </a:schemeClr>
                </a:solidFill>
                <a:effectLst/>
                <a:latin typeface="Arial" panose="020B0604020202020204" pitchFamily="34" charset="0"/>
                <a:ea typeface="Times New Roman" panose="02020603050405020304" pitchFamily="18" charset="0"/>
                <a:cs typeface="Arial" panose="020B0604020202020204" pitchFamily="34" charset="0"/>
              </a:rPr>
              <a:t>jednostavnog knjigovodstva </a:t>
            </a:r>
            <a:r>
              <a:rPr lang="hr-HR" sz="2200" dirty="0">
                <a:solidFill>
                  <a:schemeClr val="accent5">
                    <a:lumMod val="75000"/>
                  </a:schemeClr>
                </a:solidFill>
                <a:effectLst/>
                <a:latin typeface="Arial" panose="020B0604020202020204" pitchFamily="34" charset="0"/>
                <a:ea typeface="Times New Roman" panose="02020603050405020304" pitchFamily="18" charset="0"/>
                <a:cs typeface="Arial" panose="020B0604020202020204" pitchFamily="34" charset="0"/>
              </a:rPr>
              <a:t>i primjeni novčanog računovodstvenog načela ako je:</a:t>
            </a:r>
          </a:p>
          <a:p>
            <a:pPr>
              <a:spcBef>
                <a:spcPts val="360"/>
              </a:spcBef>
              <a:spcAft>
                <a:spcPts val="360"/>
              </a:spcAft>
            </a:pPr>
            <a:r>
              <a:rPr lang="hr-HR" sz="2200" dirty="0">
                <a:solidFill>
                  <a:schemeClr val="accent5">
                    <a:lumMod val="75000"/>
                  </a:schemeClr>
                </a:solidFill>
                <a:effectLst/>
                <a:latin typeface="Arial" panose="020B0604020202020204" pitchFamily="34" charset="0"/>
                <a:ea typeface="Times New Roman" panose="02020603050405020304" pitchFamily="18" charset="0"/>
                <a:cs typeface="Arial" panose="020B0604020202020204" pitchFamily="34" charset="0"/>
              </a:rPr>
              <a:t>– vrijednost imovine neprofitne organizacije na kraju svake od prethodne tri godine uzastopno manja od </a:t>
            </a:r>
            <a:r>
              <a:rPr lang="hr-HR" sz="2200" b="1" dirty="0">
                <a:solidFill>
                  <a:schemeClr val="accent5">
                    <a:lumMod val="75000"/>
                  </a:schemeClr>
                </a:solidFill>
                <a:effectLst/>
                <a:latin typeface="Arial" panose="020B0604020202020204" pitchFamily="34" charset="0"/>
                <a:ea typeface="Times New Roman" panose="02020603050405020304" pitchFamily="18" charset="0"/>
                <a:cs typeface="Arial" panose="020B0604020202020204" pitchFamily="34" charset="0"/>
              </a:rPr>
              <a:t>30.526,25 eura </a:t>
            </a:r>
            <a:endParaRPr lang="hr-HR" sz="2200" dirty="0">
              <a:solidFill>
                <a:schemeClr val="accent5">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88501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75A26503-0049-6A00-572F-C50EC6738189}"/>
              </a:ext>
            </a:extLst>
          </p:cNvPr>
          <p:cNvSpPr txBox="1"/>
          <p:nvPr/>
        </p:nvSpPr>
        <p:spPr>
          <a:xfrm>
            <a:off x="97278" y="87549"/>
            <a:ext cx="11994204" cy="2041585"/>
          </a:xfrm>
          <a:prstGeom prst="rect">
            <a:avLst/>
          </a:prstGeom>
          <a:noFill/>
        </p:spPr>
        <p:txBody>
          <a:bodyPr wrap="square">
            <a:spAutoFit/>
          </a:bodyPr>
          <a:lstStyle/>
          <a:p>
            <a:pPr>
              <a:spcBef>
                <a:spcPts val="360"/>
              </a:spcBef>
              <a:spcAft>
                <a:spcPts val="360"/>
              </a:spcAft>
              <a:buNone/>
            </a:pPr>
            <a:r>
              <a:rPr lang="hr-HR"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Neprofitna organizacija </a:t>
            </a:r>
            <a:r>
              <a:rPr lang="hr-HR" sz="2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prve tri godine od osnivanja obvezna je voditi dvojno knjigovodstvo</a:t>
            </a:r>
            <a:r>
              <a:rPr lang="hr-HR"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hr-HR" sz="2400" dirty="0">
              <a:effectLst/>
              <a:latin typeface="Arial" panose="020B0604020202020204" pitchFamily="34" charset="0"/>
              <a:ea typeface="Times New Roman" panose="02020603050405020304" pitchFamily="18" charset="0"/>
              <a:cs typeface="Arial" panose="020B0604020202020204" pitchFamily="34" charset="0"/>
            </a:endParaRPr>
          </a:p>
          <a:p>
            <a:pPr>
              <a:spcBef>
                <a:spcPts val="360"/>
              </a:spcBef>
              <a:spcAft>
                <a:spcPts val="360"/>
              </a:spcAft>
            </a:pPr>
            <a:r>
              <a:rPr lang="hr-HR"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 Ministar financija pravilnikom o neprofitnom računovodstvu i računskom planu propisuje način vođenja jednostavnog knjigovodstva i primjenu novčanog računovodstvenog načela.</a:t>
            </a:r>
            <a:endParaRPr lang="hr-HR" sz="24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TekstniOkvir 6">
            <a:extLst>
              <a:ext uri="{FF2B5EF4-FFF2-40B4-BE49-F238E27FC236}">
                <a16:creationId xmlns:a16="http://schemas.microsoft.com/office/drawing/2014/main" id="{24DC2365-EEBC-B135-3A6B-E05FF6032B88}"/>
              </a:ext>
            </a:extLst>
          </p:cNvPr>
          <p:cNvSpPr txBox="1"/>
          <p:nvPr/>
        </p:nvSpPr>
        <p:spPr>
          <a:xfrm>
            <a:off x="97278" y="1953306"/>
            <a:ext cx="11994204" cy="2144177"/>
          </a:xfrm>
          <a:prstGeom prst="rect">
            <a:avLst/>
          </a:prstGeom>
          <a:noFill/>
        </p:spPr>
        <p:txBody>
          <a:bodyPr wrap="square">
            <a:spAutoFit/>
          </a:bodyPr>
          <a:lstStyle/>
          <a:p>
            <a:pPr algn="ctr">
              <a:spcBef>
                <a:spcPts val="360"/>
              </a:spcBef>
              <a:spcAft>
                <a:spcPts val="360"/>
              </a:spcAft>
              <a:buNone/>
            </a:pPr>
            <a:r>
              <a:rPr lang="hr-HR"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10.</a:t>
            </a:r>
            <a:endParaRPr lang="hr-HR" sz="24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Neprofitna organizacija obvezna je u svom knjigovodstvu osigurati podatke pojedinačno po vrstama prihoda i rashoda te o stanju imovine, obveza i vlastitih izvora.</a:t>
            </a:r>
            <a:endParaRPr lang="hr-HR" sz="24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Podaci se u poslovne knjige unose po nastanku poslovnog događaja, a najkasnije u roku primjerenom za sastavljanje financijskih izvještaja.</a:t>
            </a:r>
            <a:endParaRPr lang="hr-HR" sz="24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9" name="TekstniOkvir 8">
            <a:extLst>
              <a:ext uri="{FF2B5EF4-FFF2-40B4-BE49-F238E27FC236}">
                <a16:creationId xmlns:a16="http://schemas.microsoft.com/office/drawing/2014/main" id="{B73D857B-D415-0F79-BABE-3307E83E33F2}"/>
              </a:ext>
            </a:extLst>
          </p:cNvPr>
          <p:cNvSpPr txBox="1"/>
          <p:nvPr/>
        </p:nvSpPr>
        <p:spPr>
          <a:xfrm>
            <a:off x="197796" y="4288490"/>
            <a:ext cx="11994204" cy="2144177"/>
          </a:xfrm>
          <a:prstGeom prst="rect">
            <a:avLst/>
          </a:prstGeom>
          <a:noFill/>
        </p:spPr>
        <p:txBody>
          <a:bodyPr wrap="square">
            <a:spAutoFit/>
          </a:bodyPr>
          <a:lstStyle/>
          <a:p>
            <a:pPr algn="ctr">
              <a:spcBef>
                <a:spcPts val="360"/>
              </a:spcBef>
              <a:spcAft>
                <a:spcPts val="360"/>
              </a:spcAft>
              <a:buNone/>
            </a:pP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11.</a:t>
            </a:r>
            <a:endParaRPr lang="hr-HR" sz="2400" i="1" dirty="0">
              <a:effectLst/>
              <a:latin typeface="Arial" panose="020B0604020202020204" pitchFamily="34" charset="0"/>
              <a:ea typeface="Times New Roman" panose="02020603050405020304" pitchFamily="18" charset="0"/>
              <a:cs typeface="Arial" panose="020B0604020202020204" pitchFamily="34" charset="0"/>
            </a:endParaRPr>
          </a:p>
          <a:p>
            <a:pPr>
              <a:spcBef>
                <a:spcPts val="360"/>
              </a:spcBef>
              <a:spcAft>
                <a:spcPts val="360"/>
              </a:spcAft>
              <a:buNone/>
            </a:pP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Zakonski zastupnik </a:t>
            </a: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odgovoran je za ustroj, zakonito poslovanje i vođenje računovodstvenih poslova.</a:t>
            </a:r>
            <a:endParaRPr lang="hr-HR" sz="24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Vođenje računovodstvenih poslova može se ugovorom povjeriti drugoj stručnoj pravnoj ili fizičkoj osobi.</a:t>
            </a:r>
            <a:endParaRPr lang="hr-HR" sz="2400" i="1"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78466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74">
            <a:extLst>
              <a:ext uri="{FF2B5EF4-FFF2-40B4-BE49-F238E27FC236}">
                <a16:creationId xmlns:a16="http://schemas.microsoft.com/office/drawing/2014/main" id="{E1F8C886-2C7E-C84B-B360-2AB284410157}"/>
              </a:ext>
            </a:extLst>
          </p:cNvPr>
          <p:cNvGrpSpPr>
            <a:grpSpLocks/>
          </p:cNvGrpSpPr>
          <p:nvPr/>
        </p:nvGrpSpPr>
        <p:grpSpPr bwMode="auto">
          <a:xfrm>
            <a:off x="7791817" y="2999066"/>
            <a:ext cx="3190711" cy="1547274"/>
            <a:chOff x="5152" y="119"/>
            <a:chExt cx="962" cy="544"/>
          </a:xfrm>
        </p:grpSpPr>
        <p:pic>
          <p:nvPicPr>
            <p:cNvPr id="11" name="Picture 75">
              <a:extLst>
                <a:ext uri="{FF2B5EF4-FFF2-40B4-BE49-F238E27FC236}">
                  <a16:creationId xmlns:a16="http://schemas.microsoft.com/office/drawing/2014/main" id="{70C798CF-B20B-CF95-38CD-E7D2BA414ED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 Box 76">
              <a:extLst>
                <a:ext uri="{FF2B5EF4-FFF2-40B4-BE49-F238E27FC236}">
                  <a16:creationId xmlns:a16="http://schemas.microsoft.com/office/drawing/2014/main" id="{92278563-080C-0A6E-715A-2958B70ED6ED}"/>
                </a:ext>
              </a:extLst>
            </p:cNvPr>
            <p:cNvSpPr txBox="1">
              <a:spLocks noChangeArrowheads="1"/>
            </p:cNvSpPr>
            <p:nvPr/>
          </p:nvSpPr>
          <p:spPr bwMode="auto">
            <a:xfrm>
              <a:off x="5260" y="176"/>
              <a:ext cx="764" cy="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1600" b="1" dirty="0">
                  <a:effectLst/>
                  <a:ea typeface="Aptos" panose="020B0004020202020204" pitchFamily="34" charset="0"/>
                </a:rPr>
                <a:t>Pravilnik o neprofitnom računovodstvu i računskom planu NN 1/2015</a:t>
              </a:r>
              <a:endParaRPr lang="hr-HR" altLang="sr-Latn-RS" sz="1600" b="1" dirty="0"/>
            </a:p>
          </p:txBody>
        </p:sp>
      </p:grpSp>
      <p:grpSp>
        <p:nvGrpSpPr>
          <p:cNvPr id="17" name="Group 74">
            <a:extLst>
              <a:ext uri="{FF2B5EF4-FFF2-40B4-BE49-F238E27FC236}">
                <a16:creationId xmlns:a16="http://schemas.microsoft.com/office/drawing/2014/main" id="{774A8ACE-DB5F-711D-B463-64C336B27FA3}"/>
              </a:ext>
            </a:extLst>
          </p:cNvPr>
          <p:cNvGrpSpPr>
            <a:grpSpLocks/>
          </p:cNvGrpSpPr>
          <p:nvPr/>
        </p:nvGrpSpPr>
        <p:grpSpPr bwMode="auto">
          <a:xfrm>
            <a:off x="914401" y="1712125"/>
            <a:ext cx="2871396" cy="1736443"/>
            <a:chOff x="5152" y="119"/>
            <a:chExt cx="962" cy="598"/>
          </a:xfrm>
        </p:grpSpPr>
        <p:pic>
          <p:nvPicPr>
            <p:cNvPr id="18" name="Picture 75">
              <a:extLst>
                <a:ext uri="{FF2B5EF4-FFF2-40B4-BE49-F238E27FC236}">
                  <a16:creationId xmlns:a16="http://schemas.microsoft.com/office/drawing/2014/main" id="{E4B14984-E681-087E-0F19-2DD1A90A31F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 Box 76">
              <a:extLst>
                <a:ext uri="{FF2B5EF4-FFF2-40B4-BE49-F238E27FC236}">
                  <a16:creationId xmlns:a16="http://schemas.microsoft.com/office/drawing/2014/main" id="{597A4C69-8AFE-5A24-E87F-7B9110FD708A}"/>
                </a:ext>
              </a:extLst>
            </p:cNvPr>
            <p:cNvSpPr txBox="1">
              <a:spLocks noChangeArrowheads="1"/>
            </p:cNvSpPr>
            <p:nvPr/>
          </p:nvSpPr>
          <p:spPr bwMode="auto">
            <a:xfrm>
              <a:off x="5260" y="176"/>
              <a:ext cx="764" cy="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1600" b="1" dirty="0">
                  <a:solidFill>
                    <a:srgbClr val="000000"/>
                  </a:solidFill>
                  <a:effectLst/>
                  <a:ea typeface="Calibri" panose="020F0502020204030204" pitchFamily="34" charset="0"/>
                </a:rPr>
                <a:t>Zakon o zaštiti osobnih podataka NN 103/03, 118/06, 41/08, 130/11, 106/12 </a:t>
              </a:r>
              <a:endParaRPr lang="hr-HR" altLang="sr-Latn-RS" sz="1600" b="1" dirty="0"/>
            </a:p>
          </p:txBody>
        </p:sp>
      </p:grpSp>
      <p:grpSp>
        <p:nvGrpSpPr>
          <p:cNvPr id="20" name="Group 74">
            <a:extLst>
              <a:ext uri="{FF2B5EF4-FFF2-40B4-BE49-F238E27FC236}">
                <a16:creationId xmlns:a16="http://schemas.microsoft.com/office/drawing/2014/main" id="{54230E6C-2479-88B7-B40C-C34B7B664A66}"/>
              </a:ext>
            </a:extLst>
          </p:cNvPr>
          <p:cNvGrpSpPr>
            <a:grpSpLocks/>
          </p:cNvGrpSpPr>
          <p:nvPr/>
        </p:nvGrpSpPr>
        <p:grpSpPr bwMode="auto">
          <a:xfrm>
            <a:off x="787940" y="3457279"/>
            <a:ext cx="3027915" cy="1726351"/>
            <a:chOff x="5152" y="119"/>
            <a:chExt cx="962" cy="632"/>
          </a:xfrm>
        </p:grpSpPr>
        <p:pic>
          <p:nvPicPr>
            <p:cNvPr id="21" name="Picture 75">
              <a:extLst>
                <a:ext uri="{FF2B5EF4-FFF2-40B4-BE49-F238E27FC236}">
                  <a16:creationId xmlns:a16="http://schemas.microsoft.com/office/drawing/2014/main" id="{4E9EC90A-6674-D024-3163-F165AF5A1DE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Text Box 76">
              <a:extLst>
                <a:ext uri="{FF2B5EF4-FFF2-40B4-BE49-F238E27FC236}">
                  <a16:creationId xmlns:a16="http://schemas.microsoft.com/office/drawing/2014/main" id="{5B2023DD-2520-4A6D-F77D-781279AFC5D3}"/>
                </a:ext>
              </a:extLst>
            </p:cNvPr>
            <p:cNvSpPr txBox="1">
              <a:spLocks noChangeArrowheads="1"/>
            </p:cNvSpPr>
            <p:nvPr/>
          </p:nvSpPr>
          <p:spPr bwMode="auto">
            <a:xfrm>
              <a:off x="5260" y="176"/>
              <a:ext cx="764" cy="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1600" b="1" i="1" dirty="0">
                  <a:effectLst/>
                  <a:ea typeface="Calibri" panose="020F0502020204030204" pitchFamily="34" charset="0"/>
                </a:rPr>
                <a:t>Uredba (EU) 2016/679 Europskog parlamenta i vijeća od 27. travnja 2016</a:t>
              </a:r>
              <a:r>
                <a:rPr lang="hr-HR" sz="1600" i="1" dirty="0">
                  <a:effectLst/>
                  <a:ea typeface="Calibri" panose="020F0502020204030204" pitchFamily="34" charset="0"/>
                </a:rPr>
                <a:t>. </a:t>
              </a:r>
              <a:endParaRPr lang="hr-HR" altLang="sr-Latn-RS" sz="1600" b="1" dirty="0"/>
            </a:p>
          </p:txBody>
        </p:sp>
      </p:grpSp>
      <p:grpSp>
        <p:nvGrpSpPr>
          <p:cNvPr id="2" name="Group 14">
            <a:extLst>
              <a:ext uri="{FF2B5EF4-FFF2-40B4-BE49-F238E27FC236}">
                <a16:creationId xmlns:a16="http://schemas.microsoft.com/office/drawing/2014/main" id="{9F08B920-60A5-62B0-ABAA-75F3C07BE183}"/>
              </a:ext>
            </a:extLst>
          </p:cNvPr>
          <p:cNvGrpSpPr/>
          <p:nvPr/>
        </p:nvGrpSpPr>
        <p:grpSpPr>
          <a:xfrm>
            <a:off x="3975036" y="1857220"/>
            <a:ext cx="3657600" cy="3773487"/>
            <a:chOff x="5029200" y="1068388"/>
            <a:chExt cx="3657600" cy="3773487"/>
          </a:xfrm>
        </p:grpSpPr>
        <p:pic>
          <p:nvPicPr>
            <p:cNvPr id="3" name="Picture 2" descr="Slikovni rezultat za matica umirovljenika hrvatske">
              <a:extLst>
                <a:ext uri="{FF2B5EF4-FFF2-40B4-BE49-F238E27FC236}">
                  <a16:creationId xmlns:a16="http://schemas.microsoft.com/office/drawing/2014/main" id="{99BECE1B-C76D-37A6-708A-E3012B1BB30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1068388"/>
              <a:ext cx="36576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Oval 16">
              <a:extLst>
                <a:ext uri="{FF2B5EF4-FFF2-40B4-BE49-F238E27FC236}">
                  <a16:creationId xmlns:a16="http://schemas.microsoft.com/office/drawing/2014/main" id="{0872D419-AFC8-5889-7E74-FFA3E311BFD3}"/>
                </a:ext>
              </a:extLst>
            </p:cNvPr>
            <p:cNvSpPr/>
            <p:nvPr/>
          </p:nvSpPr>
          <p:spPr>
            <a:xfrm>
              <a:off x="5510845" y="1560512"/>
              <a:ext cx="2667000" cy="2517775"/>
            </a:xfrm>
            <a:prstGeom prst="ellipse">
              <a:avLst/>
            </a:prstGeom>
            <a:solidFill>
              <a:srgbClr val="CCFF99"/>
            </a:solidFill>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hr-HR"/>
            </a:p>
          </p:txBody>
        </p:sp>
        <p:sp>
          <p:nvSpPr>
            <p:cNvPr id="24" name="Oval 17">
              <a:extLst>
                <a:ext uri="{FF2B5EF4-FFF2-40B4-BE49-F238E27FC236}">
                  <a16:creationId xmlns:a16="http://schemas.microsoft.com/office/drawing/2014/main" id="{25F413AF-BE14-A757-8C10-5216004EF038}"/>
                </a:ext>
              </a:extLst>
            </p:cNvPr>
            <p:cNvSpPr/>
            <p:nvPr/>
          </p:nvSpPr>
          <p:spPr>
            <a:xfrm>
              <a:off x="5410200" y="3622675"/>
              <a:ext cx="2998788" cy="1219200"/>
            </a:xfrm>
            <a:prstGeom prst="ellipse">
              <a:avLst/>
            </a:prstGeom>
            <a:solidFill>
              <a:srgbClr val="FFFF99"/>
            </a:solidFill>
            <a:ln w="28575">
              <a:solidFill>
                <a:srgbClr val="CC99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hr-HR" b="1" i="1" dirty="0">
                  <a:solidFill>
                    <a:srgbClr val="993300"/>
                  </a:solidFill>
                </a:rPr>
                <a:t>MATICA UMIROVLJENIKA</a:t>
              </a:r>
            </a:p>
            <a:p>
              <a:pPr algn="ctr">
                <a:defRPr/>
              </a:pPr>
              <a:r>
                <a:rPr lang="hr-HR" sz="1700" b="1" dirty="0">
                  <a:solidFill>
                    <a:srgbClr val="993300"/>
                  </a:solidFill>
                </a:rPr>
                <a:t>Brodsko-posavske županije</a:t>
              </a:r>
            </a:p>
          </p:txBody>
        </p:sp>
        <p:sp>
          <p:nvSpPr>
            <p:cNvPr id="25" name="TextBox 18">
              <a:extLst>
                <a:ext uri="{FF2B5EF4-FFF2-40B4-BE49-F238E27FC236}">
                  <a16:creationId xmlns:a16="http://schemas.microsoft.com/office/drawing/2014/main" id="{A7B9B445-48AD-8A71-0266-C43D697C2026}"/>
                </a:ext>
              </a:extLst>
            </p:cNvPr>
            <p:cNvSpPr txBox="1"/>
            <p:nvPr/>
          </p:nvSpPr>
          <p:spPr>
            <a:xfrm>
              <a:off x="5510845" y="1726140"/>
              <a:ext cx="2667000" cy="1569660"/>
            </a:xfrm>
            <a:prstGeom prst="rect">
              <a:avLst/>
            </a:prstGeom>
            <a:noFill/>
          </p:spPr>
          <p:txBody>
            <a:bodyPr>
              <a:spAutoFit/>
            </a:bodyPr>
            <a:lstStyle/>
            <a:p>
              <a:pPr algn="ctr">
                <a:defRPr/>
              </a:pPr>
              <a:r>
                <a:rPr lang="hr-HR" sz="2400" b="1" dirty="0">
                  <a:ln w="22225">
                    <a:solidFill>
                      <a:srgbClr val="CC6600"/>
                    </a:solidFill>
                    <a:prstDash val="solid"/>
                  </a:ln>
                  <a:solidFill>
                    <a:srgbClr val="CC6600"/>
                  </a:solidFill>
                  <a:effectLst>
                    <a:innerShdw blurRad="114300">
                      <a:prstClr val="black"/>
                    </a:innerShdw>
                  </a:effectLst>
                </a:rPr>
                <a:t>Matica umirovljenika Brodsko-posavske županije </a:t>
              </a:r>
            </a:p>
          </p:txBody>
        </p:sp>
        <p:sp>
          <p:nvSpPr>
            <p:cNvPr id="26" name="Text Box 3">
              <a:extLst>
                <a:ext uri="{FF2B5EF4-FFF2-40B4-BE49-F238E27FC236}">
                  <a16:creationId xmlns:a16="http://schemas.microsoft.com/office/drawing/2014/main" id="{7BB18844-A31B-BD0C-08D2-65DF641ABAC6}"/>
                </a:ext>
              </a:extLst>
            </p:cNvPr>
            <p:cNvSpPr txBox="1"/>
            <p:nvPr/>
          </p:nvSpPr>
          <p:spPr>
            <a:xfrm>
              <a:off x="5458160" y="3410117"/>
              <a:ext cx="2628901" cy="995045"/>
            </a:xfrm>
            <a:prstGeom prst="rect">
              <a:avLst/>
            </a:prstGeom>
            <a:noFill/>
            <a:ln>
              <a:noFill/>
            </a:ln>
            <a:effectLst/>
          </p:spPr>
          <p:txBody>
            <a:bodyPr spcFirstLastPara="1" anchor="ctr">
              <a:prstTxWarp prst="textArchUp">
                <a:avLst>
                  <a:gd name="adj" fmla="val 10517386"/>
                </a:avLst>
              </a:prstTxWarp>
            </a:bodyPr>
            <a:lstStyle/>
            <a:p>
              <a:pPr algn="ctr">
                <a:spcAft>
                  <a:spcPts val="0"/>
                </a:spcAft>
                <a:defRPr/>
              </a:pPr>
              <a:r>
                <a:rPr lang="hr-HR" sz="2000" b="1" i="1" dirty="0">
                  <a:ln w="12700" cap="flat" cmpd="sng" algn="ctr">
                    <a:solidFill>
                      <a:srgbClr val="FFC000"/>
                    </a:solidFill>
                    <a:prstDash val="solid"/>
                    <a:round/>
                  </a:ln>
                  <a:solidFill>
                    <a:schemeClr val="accent2">
                      <a:lumMod val="75000"/>
                    </a:schemeClr>
                  </a:solidFill>
                  <a:ea typeface="Calibri" panose="020F0502020204030204" pitchFamily="34" charset="0"/>
                  <a:cs typeface="Times New Roman" panose="02020603050405020304" pitchFamily="18" charset="0"/>
                </a:rPr>
                <a:t>Utemeljena 2011.</a:t>
              </a:r>
              <a:endParaRPr lang="hr-HR" sz="2000" dirty="0">
                <a:solidFill>
                  <a:schemeClr val="accent2">
                    <a:lumMod val="75000"/>
                  </a:schemeClr>
                </a:solidFill>
                <a:ea typeface="Calibri" panose="020F0502020204030204" pitchFamily="34" charset="0"/>
                <a:cs typeface="Times New Roman" panose="02020603050405020304" pitchFamily="18" charset="0"/>
              </a:endParaRPr>
            </a:p>
          </p:txBody>
        </p:sp>
      </p:grpSp>
      <p:grpSp>
        <p:nvGrpSpPr>
          <p:cNvPr id="7" name="Group 74">
            <a:extLst>
              <a:ext uri="{FF2B5EF4-FFF2-40B4-BE49-F238E27FC236}">
                <a16:creationId xmlns:a16="http://schemas.microsoft.com/office/drawing/2014/main" id="{5A4769F1-5A16-F802-827F-7E1E8FDA4B45}"/>
              </a:ext>
            </a:extLst>
          </p:cNvPr>
          <p:cNvGrpSpPr>
            <a:grpSpLocks/>
          </p:cNvGrpSpPr>
          <p:nvPr/>
        </p:nvGrpSpPr>
        <p:grpSpPr bwMode="auto">
          <a:xfrm>
            <a:off x="7654777" y="1143799"/>
            <a:ext cx="3573628" cy="1975235"/>
            <a:chOff x="5152" y="119"/>
            <a:chExt cx="962" cy="707"/>
          </a:xfrm>
        </p:grpSpPr>
        <p:pic>
          <p:nvPicPr>
            <p:cNvPr id="8" name="Picture 75">
              <a:extLst>
                <a:ext uri="{FF2B5EF4-FFF2-40B4-BE49-F238E27FC236}">
                  <a16:creationId xmlns:a16="http://schemas.microsoft.com/office/drawing/2014/main" id="{9872DFB2-2FCD-182C-802E-1244FC65032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 Box 76">
              <a:extLst>
                <a:ext uri="{FF2B5EF4-FFF2-40B4-BE49-F238E27FC236}">
                  <a16:creationId xmlns:a16="http://schemas.microsoft.com/office/drawing/2014/main" id="{5D7664C8-5C23-CB26-366F-05FD6861F990}"/>
                </a:ext>
              </a:extLst>
            </p:cNvPr>
            <p:cNvSpPr txBox="1">
              <a:spLocks noChangeArrowheads="1"/>
            </p:cNvSpPr>
            <p:nvPr/>
          </p:nvSpPr>
          <p:spPr bwMode="auto">
            <a:xfrm>
              <a:off x="5260" y="176"/>
              <a:ext cx="764" cy="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1600" b="1" dirty="0">
                  <a:effectLst/>
                  <a:ea typeface="Aptos" panose="020B0004020202020204" pitchFamily="34" charset="0"/>
                </a:rPr>
                <a:t>Zakon o financijskom poslovanju i računovodstvu neprofitnih organizacija NN 121/14</a:t>
              </a:r>
              <a:endParaRPr lang="hr-HR" altLang="sr-Latn-RS" sz="1600" b="1" dirty="0"/>
            </a:p>
          </p:txBody>
        </p:sp>
      </p:grpSp>
      <p:grpSp>
        <p:nvGrpSpPr>
          <p:cNvPr id="14" name="Group 74">
            <a:extLst>
              <a:ext uri="{FF2B5EF4-FFF2-40B4-BE49-F238E27FC236}">
                <a16:creationId xmlns:a16="http://schemas.microsoft.com/office/drawing/2014/main" id="{CA532DB4-21BA-DE1D-1B05-069CB1DA3214}"/>
              </a:ext>
            </a:extLst>
          </p:cNvPr>
          <p:cNvGrpSpPr>
            <a:grpSpLocks/>
          </p:cNvGrpSpPr>
          <p:nvPr/>
        </p:nvGrpSpPr>
        <p:grpSpPr bwMode="auto">
          <a:xfrm>
            <a:off x="7586703" y="4833968"/>
            <a:ext cx="3600938" cy="1798500"/>
            <a:chOff x="5152" y="119"/>
            <a:chExt cx="962" cy="544"/>
          </a:xfrm>
        </p:grpSpPr>
        <p:pic>
          <p:nvPicPr>
            <p:cNvPr id="15" name="Picture 75">
              <a:extLst>
                <a:ext uri="{FF2B5EF4-FFF2-40B4-BE49-F238E27FC236}">
                  <a16:creationId xmlns:a16="http://schemas.microsoft.com/office/drawing/2014/main" id="{FF278596-80AC-594A-35EC-7354FB587F4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 Box 76">
              <a:extLst>
                <a:ext uri="{FF2B5EF4-FFF2-40B4-BE49-F238E27FC236}">
                  <a16:creationId xmlns:a16="http://schemas.microsoft.com/office/drawing/2014/main" id="{B9A45301-0BC6-E4E7-C843-998BD7F0D5B0}"/>
                </a:ext>
              </a:extLst>
            </p:cNvPr>
            <p:cNvSpPr txBox="1">
              <a:spLocks noChangeArrowheads="1"/>
            </p:cNvSpPr>
            <p:nvPr/>
          </p:nvSpPr>
          <p:spPr bwMode="auto">
            <a:xfrm>
              <a:off x="5260" y="176"/>
              <a:ext cx="764" cy="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1600" b="1" dirty="0">
                  <a:effectLst/>
                  <a:ea typeface="Aptos" panose="020B0004020202020204" pitchFamily="34" charset="0"/>
                </a:rPr>
                <a:t>Pravilnik o izvještavanju u neprofitnom računovodstvu i Registru neprofitnih organizacija NN 31/15, 67/17, 118/18, 21/21</a:t>
              </a:r>
              <a:endParaRPr lang="hr-HR" altLang="sr-Latn-RS" sz="1600" b="1" dirty="0"/>
            </a:p>
          </p:txBody>
        </p:sp>
      </p:grpSp>
      <p:grpSp>
        <p:nvGrpSpPr>
          <p:cNvPr id="27" name="Group 74">
            <a:extLst>
              <a:ext uri="{FF2B5EF4-FFF2-40B4-BE49-F238E27FC236}">
                <a16:creationId xmlns:a16="http://schemas.microsoft.com/office/drawing/2014/main" id="{EC2A0506-68A2-680C-45E1-5DDDEEFDA082}"/>
              </a:ext>
            </a:extLst>
          </p:cNvPr>
          <p:cNvGrpSpPr>
            <a:grpSpLocks/>
          </p:cNvGrpSpPr>
          <p:nvPr/>
        </p:nvGrpSpPr>
        <p:grpSpPr bwMode="auto">
          <a:xfrm>
            <a:off x="843398" y="5108766"/>
            <a:ext cx="3190711" cy="1547274"/>
            <a:chOff x="5152" y="119"/>
            <a:chExt cx="962" cy="544"/>
          </a:xfrm>
        </p:grpSpPr>
        <p:pic>
          <p:nvPicPr>
            <p:cNvPr id="28" name="Picture 75">
              <a:extLst>
                <a:ext uri="{FF2B5EF4-FFF2-40B4-BE49-F238E27FC236}">
                  <a16:creationId xmlns:a16="http://schemas.microsoft.com/office/drawing/2014/main" id="{663ABBE4-0271-9AAA-FBFA-45F0AFFCD80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Text Box 76">
              <a:extLst>
                <a:ext uri="{FF2B5EF4-FFF2-40B4-BE49-F238E27FC236}">
                  <a16:creationId xmlns:a16="http://schemas.microsoft.com/office/drawing/2014/main" id="{4C013000-3215-0957-40A2-274B554D43C9}"/>
                </a:ext>
              </a:extLst>
            </p:cNvPr>
            <p:cNvSpPr txBox="1">
              <a:spLocks noChangeArrowheads="1"/>
            </p:cNvSpPr>
            <p:nvPr/>
          </p:nvSpPr>
          <p:spPr bwMode="auto">
            <a:xfrm>
              <a:off x="5260" y="176"/>
              <a:ext cx="764" cy="3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1600" b="1" dirty="0">
                  <a:effectLst/>
                  <a:ea typeface="Aptos" panose="020B0004020202020204" pitchFamily="34" charset="0"/>
                </a:rPr>
                <a:t>Pravilnik o sustavu financijskog upravljanja i kontrola NN 119/2015, 132/22</a:t>
              </a:r>
              <a:endParaRPr lang="hr-HR" altLang="sr-Latn-RS" sz="1600" b="1" dirty="0"/>
            </a:p>
          </p:txBody>
        </p:sp>
      </p:grpSp>
      <p:grpSp>
        <p:nvGrpSpPr>
          <p:cNvPr id="30" name="Group 74">
            <a:extLst>
              <a:ext uri="{FF2B5EF4-FFF2-40B4-BE49-F238E27FC236}">
                <a16:creationId xmlns:a16="http://schemas.microsoft.com/office/drawing/2014/main" id="{FACDA660-EE41-5E7D-3E07-B4748CC067B3}"/>
              </a:ext>
            </a:extLst>
          </p:cNvPr>
          <p:cNvGrpSpPr>
            <a:grpSpLocks/>
          </p:cNvGrpSpPr>
          <p:nvPr/>
        </p:nvGrpSpPr>
        <p:grpSpPr bwMode="auto">
          <a:xfrm>
            <a:off x="4159011" y="80843"/>
            <a:ext cx="2834857" cy="1338537"/>
            <a:chOff x="5152" y="119"/>
            <a:chExt cx="962" cy="544"/>
          </a:xfrm>
        </p:grpSpPr>
        <p:pic>
          <p:nvPicPr>
            <p:cNvPr id="31" name="Picture 75">
              <a:extLst>
                <a:ext uri="{FF2B5EF4-FFF2-40B4-BE49-F238E27FC236}">
                  <a16:creationId xmlns:a16="http://schemas.microsoft.com/office/drawing/2014/main" id="{613F8F08-2F00-5E42-09E8-88731BEC828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Text Box 76">
              <a:extLst>
                <a:ext uri="{FF2B5EF4-FFF2-40B4-BE49-F238E27FC236}">
                  <a16:creationId xmlns:a16="http://schemas.microsoft.com/office/drawing/2014/main" id="{557D0CC9-E590-1191-0237-0A339B8DB5BC}"/>
                </a:ext>
              </a:extLst>
            </p:cNvPr>
            <p:cNvSpPr txBox="1">
              <a:spLocks noChangeArrowheads="1"/>
            </p:cNvSpPr>
            <p:nvPr/>
          </p:nvSpPr>
          <p:spPr bwMode="auto">
            <a:xfrm>
              <a:off x="5260" y="176"/>
              <a:ext cx="812" cy="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altLang="sr-Latn-RS" sz="1800" b="1" dirty="0"/>
                <a:t>Zakon o udrugama NN </a:t>
              </a:r>
              <a:r>
                <a:rPr lang="hr-HR" sz="1800" b="1" dirty="0">
                  <a:effectLst/>
                  <a:latin typeface="Arial" panose="020B0604020202020204" pitchFamily="34" charset="0"/>
                  <a:ea typeface="Aptos" panose="020B0004020202020204" pitchFamily="34" charset="0"/>
                </a:rPr>
                <a:t>74/14 , 98/19,151/22 </a:t>
              </a:r>
              <a:r>
                <a:rPr lang="hr-HR" altLang="sr-Latn-RS" sz="1800" b="1" dirty="0"/>
                <a:t> </a:t>
              </a:r>
            </a:p>
          </p:txBody>
        </p:sp>
      </p:grpSp>
    </p:spTree>
    <p:extLst>
      <p:ext uri="{BB962C8B-B14F-4D97-AF65-F5344CB8AC3E}">
        <p14:creationId xmlns:p14="http://schemas.microsoft.com/office/powerpoint/2010/main" val="2701283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anim calcmode="lin" valueType="num">
                                      <p:cBhvr>
                                        <p:cTn id="12" dur="1000" fill="hold"/>
                                        <p:tgtEl>
                                          <p:spTgt spid="7"/>
                                        </p:tgtEl>
                                        <p:attrNameLst>
                                          <p:attrName>ppt_x</p:attrName>
                                        </p:attrNameLst>
                                      </p:cBhvr>
                                      <p:tavLst>
                                        <p:tav tm="0">
                                          <p:val>
                                            <p:strVal val="#ppt_x"/>
                                          </p:val>
                                        </p:tav>
                                        <p:tav tm="100000">
                                          <p:val>
                                            <p:strVal val="#ppt_x"/>
                                          </p:val>
                                        </p:tav>
                                      </p:tavLst>
                                    </p:anim>
                                    <p:anim calcmode="lin" valueType="num">
                                      <p:cBhvr>
                                        <p:cTn id="1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1000"/>
                                        <p:tgtEl>
                                          <p:spTgt spid="10"/>
                                        </p:tgtEl>
                                      </p:cBhvr>
                                    </p:animEffect>
                                    <p:anim calcmode="lin" valueType="num">
                                      <p:cBhvr>
                                        <p:cTn id="19" dur="1000" fill="hold"/>
                                        <p:tgtEl>
                                          <p:spTgt spid="10"/>
                                        </p:tgtEl>
                                        <p:attrNameLst>
                                          <p:attrName>ppt_x</p:attrName>
                                        </p:attrNameLst>
                                      </p:cBhvr>
                                      <p:tavLst>
                                        <p:tav tm="0">
                                          <p:val>
                                            <p:strVal val="#ppt_x"/>
                                          </p:val>
                                        </p:tav>
                                        <p:tav tm="100000">
                                          <p:val>
                                            <p:strVal val="#ppt_x"/>
                                          </p:val>
                                        </p:tav>
                                      </p:tavLst>
                                    </p:anim>
                                    <p:anim calcmode="lin" valueType="num">
                                      <p:cBhvr>
                                        <p:cTn id="2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1000"/>
                                        <p:tgtEl>
                                          <p:spTgt spid="14"/>
                                        </p:tgtEl>
                                      </p:cBhvr>
                                    </p:animEffect>
                                    <p:anim calcmode="lin" valueType="num">
                                      <p:cBhvr>
                                        <p:cTn id="26" dur="1000" fill="hold"/>
                                        <p:tgtEl>
                                          <p:spTgt spid="14"/>
                                        </p:tgtEl>
                                        <p:attrNameLst>
                                          <p:attrName>ppt_x</p:attrName>
                                        </p:attrNameLst>
                                      </p:cBhvr>
                                      <p:tavLst>
                                        <p:tav tm="0">
                                          <p:val>
                                            <p:strVal val="#ppt_x"/>
                                          </p:val>
                                        </p:tav>
                                        <p:tav tm="100000">
                                          <p:val>
                                            <p:strVal val="#ppt_x"/>
                                          </p:val>
                                        </p:tav>
                                      </p:tavLst>
                                    </p:anim>
                                    <p:anim calcmode="lin" valueType="num">
                                      <p:cBhvr>
                                        <p:cTn id="2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wipe(down)">
                                      <p:cBhvr>
                                        <p:cTn id="32" dur="500"/>
                                        <p:tgtEl>
                                          <p:spTgt spid="2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down)">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wipe(down)">
                                      <p:cBhvr>
                                        <p:cTn id="4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a:extLst>
              <a:ext uri="{FF2B5EF4-FFF2-40B4-BE49-F238E27FC236}">
                <a16:creationId xmlns:a16="http://schemas.microsoft.com/office/drawing/2014/main" id="{700A177A-A859-C87F-B0B9-2E6EEACB5B13}"/>
              </a:ext>
            </a:extLst>
          </p:cNvPr>
          <p:cNvSpPr txBox="1"/>
          <p:nvPr/>
        </p:nvSpPr>
        <p:spPr>
          <a:xfrm>
            <a:off x="108626" y="323087"/>
            <a:ext cx="11974748" cy="3190617"/>
          </a:xfrm>
          <a:prstGeom prst="rect">
            <a:avLst/>
          </a:prstGeom>
          <a:noFill/>
        </p:spPr>
        <p:txBody>
          <a:bodyPr wrap="square">
            <a:spAutoFit/>
          </a:bodyPr>
          <a:lstStyle/>
          <a:p>
            <a:pPr algn="ctr">
              <a:spcBef>
                <a:spcPts val="360"/>
              </a:spcBef>
              <a:spcAft>
                <a:spcPts val="360"/>
              </a:spcAft>
              <a:buNone/>
            </a:pP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13.</a:t>
            </a:r>
            <a:endParaRPr lang="hr-HR" sz="24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Poslovne knjige koje je obvezna voditi neprofitna organizacija iz članka 9. stavka 2. ovoga Zakona jesu:</a:t>
            </a:r>
            <a:endParaRPr lang="hr-HR" sz="24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knjiga blagajne</a:t>
            </a:r>
            <a:endParaRPr lang="hr-HR" sz="2400" b="1"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knjiga primitaka i izdataka</a:t>
            </a:r>
            <a:endParaRPr lang="hr-HR" sz="2400" b="1"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knjiga ulaznih računa</a:t>
            </a:r>
            <a:endParaRPr lang="hr-HR" sz="2400" b="1"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popis dugotrajne nefinancijske imovine.</a:t>
            </a:r>
            <a:endParaRPr lang="hr-HR" sz="2400" b="1" i="1"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28380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niOkvir 1">
            <a:extLst>
              <a:ext uri="{FF2B5EF4-FFF2-40B4-BE49-F238E27FC236}">
                <a16:creationId xmlns:a16="http://schemas.microsoft.com/office/drawing/2014/main" id="{B0911909-0F1E-1D61-DF7A-2846B57D9CAC}"/>
              </a:ext>
            </a:extLst>
          </p:cNvPr>
          <p:cNvSpPr txBox="1"/>
          <p:nvPr/>
        </p:nvSpPr>
        <p:spPr>
          <a:xfrm>
            <a:off x="141051" y="87585"/>
            <a:ext cx="11909898" cy="5588709"/>
          </a:xfrm>
          <a:prstGeom prst="rect">
            <a:avLst/>
          </a:prstGeom>
          <a:noFill/>
        </p:spPr>
        <p:txBody>
          <a:bodyPr wrap="square">
            <a:spAutoFit/>
          </a:bodyPr>
          <a:lstStyle/>
          <a:p>
            <a:pPr algn="ctr">
              <a:lnSpc>
                <a:spcPct val="150000"/>
              </a:lnSpc>
              <a:spcBef>
                <a:spcPts val="1200"/>
              </a:spcBef>
              <a:spcAft>
                <a:spcPts val="300"/>
              </a:spcAft>
              <a:buNone/>
            </a:pPr>
            <a:r>
              <a:rPr lang="hr-HR" sz="2500" b="1" i="1" dirty="0">
                <a:effectLst/>
                <a:latin typeface="Arial" panose="020B0604020202020204" pitchFamily="34" charset="0"/>
                <a:ea typeface="Times New Roman" panose="02020603050405020304" pitchFamily="18" charset="0"/>
                <a:cs typeface="Arial" panose="020B0604020202020204" pitchFamily="34" charset="0"/>
              </a:rPr>
              <a:t>IV. POPIS IMOVINE I OBVEZA</a:t>
            </a:r>
          </a:p>
          <a:p>
            <a:pPr algn="ctr">
              <a:spcBef>
                <a:spcPts val="360"/>
              </a:spcBef>
              <a:spcAft>
                <a:spcPts val="360"/>
              </a:spcAft>
              <a:buNone/>
            </a:pPr>
            <a:r>
              <a:rPr lang="hr-HR" sz="25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Obveza popisa</a:t>
            </a:r>
            <a:endParaRPr lang="hr-HR" sz="2500" i="1"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5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19.</a:t>
            </a:r>
            <a:endParaRPr lang="hr-HR" sz="2500" i="1" dirty="0">
              <a:effectLst/>
              <a:latin typeface="Arial" panose="020B0604020202020204" pitchFamily="34" charset="0"/>
              <a:ea typeface="Times New Roman" panose="02020603050405020304" pitchFamily="18" charset="0"/>
              <a:cs typeface="Arial" panose="020B0604020202020204" pitchFamily="34" charset="0"/>
            </a:endParaRPr>
          </a:p>
          <a:p>
            <a:pPr indent="-334963">
              <a:spcBef>
                <a:spcPts val="513"/>
              </a:spcBef>
              <a:buFontTx/>
              <a:buNone/>
              <a:tabLst>
                <a:tab pos="0" algn="l"/>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 pos="8982075" algn="l"/>
                <a:tab pos="9431338" algn="l"/>
                <a:tab pos="9880600" algn="l"/>
                <a:tab pos="10329863" algn="l"/>
                <a:tab pos="10779125" algn="l"/>
                <a:tab pos="10780713" algn="l"/>
              </a:tabLst>
            </a:pPr>
            <a:r>
              <a:rPr lang="hr-HR" sz="25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Neprofitna organizacija dužna je na početku poslovanja popisati </a:t>
            </a:r>
            <a:r>
              <a:rPr lang="hr-HR" sz="25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nefinancijsku</a:t>
            </a:r>
            <a:r>
              <a:rPr lang="hr-HR" sz="25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hr-HR" sz="25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imovinu </a:t>
            </a:r>
            <a:r>
              <a:rPr lang="hr-HR" sz="25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 navesti njihove pojedinačne vrijednosti u količinama i u novčanom iznosu </a:t>
            </a:r>
            <a:r>
              <a:rPr lang="hr-HR" altLang="sr-Latn-RS" sz="2500" dirty="0">
                <a:latin typeface="Arial" panose="020B0604020202020204" pitchFamily="34" charset="0"/>
                <a:cs typeface="Arial" panose="020B0604020202020204" pitchFamily="34" charset="0"/>
              </a:rPr>
              <a:t>čl. 19 Zakona o računovodstvu neprofitnih organizacija</a:t>
            </a:r>
          </a:p>
          <a:p>
            <a:pPr algn="just">
              <a:spcBef>
                <a:spcPts val="360"/>
              </a:spcBef>
              <a:spcAft>
                <a:spcPts val="360"/>
              </a:spcAft>
              <a:buNone/>
            </a:pPr>
            <a:endParaRPr lang="hr-HR" sz="8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5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Neprofitna organizacija dužna je najmanje jednom i to na </a:t>
            </a:r>
            <a:r>
              <a:rPr lang="hr-HR" sz="25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kraju svake poslovne godine </a:t>
            </a:r>
            <a:r>
              <a:rPr lang="hr-HR" sz="25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popisati nefinancijsku imovinu sa stanjem na datum bilance radi usklađenja knjigovodstvenog sa stvarnim stanjem.</a:t>
            </a:r>
            <a:endParaRPr lang="hr-HR" sz="25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5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Osim popisa iz stavka 2. ovoga članka, neprofitna organizacija mora popisati imovinu i obveze u slučajevima statusnih promjena, otvaranja stečajnog postupka ili pokretanja postupka likvidacije.</a:t>
            </a:r>
            <a:endParaRPr lang="hr-HR" sz="2500"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Strelica: peterokut 2">
            <a:extLst>
              <a:ext uri="{FF2B5EF4-FFF2-40B4-BE49-F238E27FC236}">
                <a16:creationId xmlns:a16="http://schemas.microsoft.com/office/drawing/2014/main" id="{5744C995-8651-4DCC-9E0C-3DE969F1A3F8}"/>
              </a:ext>
            </a:extLst>
          </p:cNvPr>
          <p:cNvSpPr/>
          <p:nvPr/>
        </p:nvSpPr>
        <p:spPr>
          <a:xfrm>
            <a:off x="359924" y="5817140"/>
            <a:ext cx="1585608"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Odluka o popisu</a:t>
            </a:r>
          </a:p>
        </p:txBody>
      </p:sp>
      <p:sp>
        <p:nvSpPr>
          <p:cNvPr id="4" name="Strelica: peterokut 3">
            <a:extLst>
              <a:ext uri="{FF2B5EF4-FFF2-40B4-BE49-F238E27FC236}">
                <a16:creationId xmlns:a16="http://schemas.microsoft.com/office/drawing/2014/main" id="{0B17E86F-4388-D40A-D409-CB883E975A17}"/>
              </a:ext>
            </a:extLst>
          </p:cNvPr>
          <p:cNvSpPr/>
          <p:nvPr/>
        </p:nvSpPr>
        <p:spPr>
          <a:xfrm>
            <a:off x="1945531" y="5817140"/>
            <a:ext cx="1867711"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Imenovanje povjerenstva</a:t>
            </a:r>
          </a:p>
        </p:txBody>
      </p:sp>
      <p:sp>
        <p:nvSpPr>
          <p:cNvPr id="5" name="Strelica: peterokut 4">
            <a:extLst>
              <a:ext uri="{FF2B5EF4-FFF2-40B4-BE49-F238E27FC236}">
                <a16:creationId xmlns:a16="http://schemas.microsoft.com/office/drawing/2014/main" id="{93B8B982-8C3B-AA4B-DB7C-747261EEBB9C}"/>
              </a:ext>
            </a:extLst>
          </p:cNvPr>
          <p:cNvSpPr/>
          <p:nvPr/>
        </p:nvSpPr>
        <p:spPr>
          <a:xfrm>
            <a:off x="3871608" y="5817140"/>
            <a:ext cx="1702342"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Provođenje popisa</a:t>
            </a:r>
          </a:p>
        </p:txBody>
      </p:sp>
      <p:sp>
        <p:nvSpPr>
          <p:cNvPr id="6" name="Strelica: peterokut 5">
            <a:extLst>
              <a:ext uri="{FF2B5EF4-FFF2-40B4-BE49-F238E27FC236}">
                <a16:creationId xmlns:a16="http://schemas.microsoft.com/office/drawing/2014/main" id="{F98DA508-2BFC-47D2-4A07-31673FA78F68}"/>
              </a:ext>
            </a:extLst>
          </p:cNvPr>
          <p:cNvSpPr/>
          <p:nvPr/>
        </p:nvSpPr>
        <p:spPr>
          <a:xfrm>
            <a:off x="5611239" y="5817140"/>
            <a:ext cx="1702342"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Sastavljanje izvještaja</a:t>
            </a:r>
          </a:p>
        </p:txBody>
      </p:sp>
      <p:sp>
        <p:nvSpPr>
          <p:cNvPr id="7" name="Strelica: peterokut 6">
            <a:extLst>
              <a:ext uri="{FF2B5EF4-FFF2-40B4-BE49-F238E27FC236}">
                <a16:creationId xmlns:a16="http://schemas.microsoft.com/office/drawing/2014/main" id="{D6894044-6844-1B03-A64C-DF86854412B9}"/>
              </a:ext>
            </a:extLst>
          </p:cNvPr>
          <p:cNvSpPr/>
          <p:nvPr/>
        </p:nvSpPr>
        <p:spPr>
          <a:xfrm>
            <a:off x="7350869" y="5807412"/>
            <a:ext cx="1867711"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Dostavljanje izvještaja</a:t>
            </a:r>
          </a:p>
        </p:txBody>
      </p:sp>
      <p:sp>
        <p:nvSpPr>
          <p:cNvPr id="8" name="Strelica: peterokut 7">
            <a:extLst>
              <a:ext uri="{FF2B5EF4-FFF2-40B4-BE49-F238E27FC236}">
                <a16:creationId xmlns:a16="http://schemas.microsoft.com/office/drawing/2014/main" id="{FF19BF44-7A42-7D95-21BC-C04ACBEEF9C2}"/>
              </a:ext>
            </a:extLst>
          </p:cNvPr>
          <p:cNvSpPr/>
          <p:nvPr/>
        </p:nvSpPr>
        <p:spPr>
          <a:xfrm>
            <a:off x="9218579" y="5817140"/>
            <a:ext cx="2133600"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Donošenje odluka o popisu</a:t>
            </a:r>
          </a:p>
        </p:txBody>
      </p:sp>
    </p:spTree>
    <p:extLst>
      <p:ext uri="{BB962C8B-B14F-4D97-AF65-F5344CB8AC3E}">
        <p14:creationId xmlns:p14="http://schemas.microsoft.com/office/powerpoint/2010/main" val="1573294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FC33D79A-A79C-BAD0-41F4-BFB3C59FFDA9}"/>
              </a:ext>
            </a:extLst>
          </p:cNvPr>
          <p:cNvSpPr txBox="1"/>
          <p:nvPr/>
        </p:nvSpPr>
        <p:spPr>
          <a:xfrm>
            <a:off x="68095" y="280376"/>
            <a:ext cx="11916382" cy="4160113"/>
          </a:xfrm>
          <a:prstGeom prst="rect">
            <a:avLst/>
          </a:prstGeom>
          <a:noFill/>
        </p:spPr>
        <p:txBody>
          <a:bodyPr wrap="square">
            <a:spAutoFit/>
          </a:bodyPr>
          <a:lstStyle/>
          <a:p>
            <a:pPr algn="ctr">
              <a:spcBef>
                <a:spcPts val="360"/>
              </a:spcBef>
              <a:spcAft>
                <a:spcPts val="360"/>
              </a:spcAft>
              <a:buNone/>
            </a:pPr>
            <a:r>
              <a:rPr lang="hr-HR" sz="21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Provedba popisa</a:t>
            </a:r>
            <a:endParaRPr lang="hr-HR" sz="2100" b="1" i="1"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20.</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Popis imovine i obveza obavlja </a:t>
            </a:r>
            <a:r>
              <a:rPr lang="hr-HR" sz="21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povjerenstvo za popis </a:t>
            </a: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koje se osniva sukladno statutu ili drugom najvišem općem aktu neprofitne organizacije. </a:t>
            </a:r>
            <a:r>
              <a:rPr lang="hr-HR" altLang="sr-Latn-RS" sz="2100" i="1" dirty="0">
                <a:latin typeface="Arial" panose="020B0604020202020204" pitchFamily="34" charset="0"/>
                <a:cs typeface="Arial" panose="020B0604020202020204" pitchFamily="34" charset="0"/>
              </a:rPr>
              <a:t>(čl. 20 Zakona).</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Zakonski zastupnik određuje datum popisa, rokove obavljanja popisa i dostavljanja izvještaja s priloženim popisnim listama.</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Podaci o popisu unose se pojedinačno u naturalnim, odnosno novčanim izrazima u popisne liste. Popisne liste jesu knjigovodstvene isprave čiju vjerodostojnost potpisima potvrđuju članovi povjerenstva za popis.</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Nakon završetka popisa, povjerenstvo je obvezno sastaviti izvještaj na temelju popisnih lista i svojih zapažanja i predati ga zakonskom zastupniku.</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0" name="TekstniOkvir 9">
            <a:extLst>
              <a:ext uri="{FF2B5EF4-FFF2-40B4-BE49-F238E27FC236}">
                <a16:creationId xmlns:a16="http://schemas.microsoft.com/office/drawing/2014/main" id="{3921AF0B-5FB9-90CD-52C7-6EFCF01458AB}"/>
              </a:ext>
            </a:extLst>
          </p:cNvPr>
          <p:cNvSpPr txBox="1"/>
          <p:nvPr/>
        </p:nvSpPr>
        <p:spPr>
          <a:xfrm>
            <a:off x="136189" y="4736240"/>
            <a:ext cx="6099242" cy="415498"/>
          </a:xfrm>
          <a:prstGeom prst="rect">
            <a:avLst/>
          </a:prstGeom>
          <a:noFill/>
        </p:spPr>
        <p:txBody>
          <a:bodyPr wrap="square">
            <a:spAutoFit/>
          </a:bodyPr>
          <a:lstStyle/>
          <a:p>
            <a:r>
              <a:rPr lang="hr-HR" sz="21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Tuđa imovina prati se u </a:t>
            </a:r>
            <a:r>
              <a:rPr lang="hr-HR" sz="2100" i="1"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izvanbilančnoj</a:t>
            </a:r>
            <a:r>
              <a:rPr lang="hr-HR" sz="21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 evidenciji.</a:t>
            </a:r>
            <a:endParaRPr lang="hr-HR" sz="2100" i="1" dirty="0">
              <a:latin typeface="Arial" panose="020B0604020202020204" pitchFamily="34" charset="0"/>
              <a:cs typeface="Arial" panose="020B0604020202020204" pitchFamily="34" charset="0"/>
            </a:endParaRPr>
          </a:p>
        </p:txBody>
      </p:sp>
      <p:sp>
        <p:nvSpPr>
          <p:cNvPr id="2" name="Strelica: peterokut 1">
            <a:extLst>
              <a:ext uri="{FF2B5EF4-FFF2-40B4-BE49-F238E27FC236}">
                <a16:creationId xmlns:a16="http://schemas.microsoft.com/office/drawing/2014/main" id="{A4A33097-7A0F-3C49-5ACB-CB34B35AEB18}"/>
              </a:ext>
            </a:extLst>
          </p:cNvPr>
          <p:cNvSpPr/>
          <p:nvPr/>
        </p:nvSpPr>
        <p:spPr>
          <a:xfrm>
            <a:off x="437745" y="5447489"/>
            <a:ext cx="1585608"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Odluka o popisu</a:t>
            </a:r>
          </a:p>
        </p:txBody>
      </p:sp>
      <p:sp>
        <p:nvSpPr>
          <p:cNvPr id="3" name="Strelica: peterokut 2">
            <a:extLst>
              <a:ext uri="{FF2B5EF4-FFF2-40B4-BE49-F238E27FC236}">
                <a16:creationId xmlns:a16="http://schemas.microsoft.com/office/drawing/2014/main" id="{61386567-A624-09B4-E10B-4B0F5F976FF6}"/>
              </a:ext>
            </a:extLst>
          </p:cNvPr>
          <p:cNvSpPr/>
          <p:nvPr/>
        </p:nvSpPr>
        <p:spPr>
          <a:xfrm>
            <a:off x="2023352" y="5447489"/>
            <a:ext cx="1867711"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Imenovanje povjerenstva</a:t>
            </a:r>
          </a:p>
        </p:txBody>
      </p:sp>
      <p:sp>
        <p:nvSpPr>
          <p:cNvPr id="4" name="Strelica: peterokut 3">
            <a:extLst>
              <a:ext uri="{FF2B5EF4-FFF2-40B4-BE49-F238E27FC236}">
                <a16:creationId xmlns:a16="http://schemas.microsoft.com/office/drawing/2014/main" id="{46461584-A0CA-FD72-E440-BB0AEAAF9ACF}"/>
              </a:ext>
            </a:extLst>
          </p:cNvPr>
          <p:cNvSpPr/>
          <p:nvPr/>
        </p:nvSpPr>
        <p:spPr>
          <a:xfrm>
            <a:off x="3949429" y="5447489"/>
            <a:ext cx="1702342"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Provođenje popisa</a:t>
            </a:r>
          </a:p>
        </p:txBody>
      </p:sp>
      <p:sp>
        <p:nvSpPr>
          <p:cNvPr id="6" name="Strelica: peterokut 5">
            <a:extLst>
              <a:ext uri="{FF2B5EF4-FFF2-40B4-BE49-F238E27FC236}">
                <a16:creationId xmlns:a16="http://schemas.microsoft.com/office/drawing/2014/main" id="{634641F9-8458-C9D1-BE1D-847304E82D80}"/>
              </a:ext>
            </a:extLst>
          </p:cNvPr>
          <p:cNvSpPr/>
          <p:nvPr/>
        </p:nvSpPr>
        <p:spPr>
          <a:xfrm>
            <a:off x="5689060" y="5447489"/>
            <a:ext cx="1702342"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Sastavljanje izvještaja</a:t>
            </a:r>
          </a:p>
        </p:txBody>
      </p:sp>
      <p:sp>
        <p:nvSpPr>
          <p:cNvPr id="7" name="Strelica: peterokut 6">
            <a:extLst>
              <a:ext uri="{FF2B5EF4-FFF2-40B4-BE49-F238E27FC236}">
                <a16:creationId xmlns:a16="http://schemas.microsoft.com/office/drawing/2014/main" id="{743856BC-61D4-BA01-350B-DC5BC513CC08}"/>
              </a:ext>
            </a:extLst>
          </p:cNvPr>
          <p:cNvSpPr/>
          <p:nvPr/>
        </p:nvSpPr>
        <p:spPr>
          <a:xfrm>
            <a:off x="7428690" y="5437761"/>
            <a:ext cx="1867711"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Dostavljanje izvještaja</a:t>
            </a:r>
          </a:p>
        </p:txBody>
      </p:sp>
      <p:sp>
        <p:nvSpPr>
          <p:cNvPr id="8" name="Strelica: peterokut 7">
            <a:extLst>
              <a:ext uri="{FF2B5EF4-FFF2-40B4-BE49-F238E27FC236}">
                <a16:creationId xmlns:a16="http://schemas.microsoft.com/office/drawing/2014/main" id="{654EEF57-21BE-B182-F9F1-21280B2C7441}"/>
              </a:ext>
            </a:extLst>
          </p:cNvPr>
          <p:cNvSpPr/>
          <p:nvPr/>
        </p:nvSpPr>
        <p:spPr>
          <a:xfrm>
            <a:off x="9296400" y="5447489"/>
            <a:ext cx="2133600" cy="63229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latin typeface="Arial" panose="020B0604020202020204" pitchFamily="34" charset="0"/>
                <a:cs typeface="Arial" panose="020B0604020202020204" pitchFamily="34" charset="0"/>
              </a:rPr>
              <a:t>Donošenje odluka o popisu</a:t>
            </a:r>
          </a:p>
        </p:txBody>
      </p:sp>
      <p:sp>
        <p:nvSpPr>
          <p:cNvPr id="13" name="TekstniOkvir 12">
            <a:extLst>
              <a:ext uri="{FF2B5EF4-FFF2-40B4-BE49-F238E27FC236}">
                <a16:creationId xmlns:a16="http://schemas.microsoft.com/office/drawing/2014/main" id="{95F5B108-7B8B-AD46-91AB-C33BF7D8753D}"/>
              </a:ext>
            </a:extLst>
          </p:cNvPr>
          <p:cNvSpPr txBox="1"/>
          <p:nvPr/>
        </p:nvSpPr>
        <p:spPr>
          <a:xfrm>
            <a:off x="321012" y="6304445"/>
            <a:ext cx="2305455" cy="369332"/>
          </a:xfrm>
          <a:prstGeom prst="rect">
            <a:avLst/>
          </a:prstGeom>
          <a:noFill/>
        </p:spPr>
        <p:txBody>
          <a:bodyPr wrap="square" rtlCol="0">
            <a:spAutoFit/>
          </a:bodyPr>
          <a:lstStyle/>
          <a:p>
            <a:r>
              <a:rPr lang="hr-HR" dirty="0">
                <a:hlinkClick r:id="rId2" action="ppaction://hlinkfile"/>
              </a:rPr>
              <a:t>Odluka</a:t>
            </a:r>
            <a:r>
              <a:rPr lang="hr-HR" dirty="0"/>
              <a:t> o popisu</a:t>
            </a:r>
          </a:p>
        </p:txBody>
      </p:sp>
      <p:sp>
        <p:nvSpPr>
          <p:cNvPr id="14" name="TekstniOkvir 13">
            <a:extLst>
              <a:ext uri="{FF2B5EF4-FFF2-40B4-BE49-F238E27FC236}">
                <a16:creationId xmlns:a16="http://schemas.microsoft.com/office/drawing/2014/main" id="{A3BFD657-3E0D-5A4C-8109-245FC33ED4F5}"/>
              </a:ext>
            </a:extLst>
          </p:cNvPr>
          <p:cNvSpPr txBox="1"/>
          <p:nvPr/>
        </p:nvSpPr>
        <p:spPr>
          <a:xfrm>
            <a:off x="3949429" y="6285911"/>
            <a:ext cx="1595336" cy="369332"/>
          </a:xfrm>
          <a:prstGeom prst="rect">
            <a:avLst/>
          </a:prstGeom>
          <a:noFill/>
        </p:spPr>
        <p:txBody>
          <a:bodyPr wrap="square" rtlCol="0">
            <a:spAutoFit/>
          </a:bodyPr>
          <a:lstStyle/>
          <a:p>
            <a:r>
              <a:rPr lang="hr-HR" dirty="0">
                <a:hlinkClick r:id="rId3" action="ppaction://hlinkfile"/>
              </a:rPr>
              <a:t>Popis imovine</a:t>
            </a:r>
            <a:endParaRPr lang="hr-HR" dirty="0"/>
          </a:p>
        </p:txBody>
      </p:sp>
      <p:sp>
        <p:nvSpPr>
          <p:cNvPr id="15" name="TekstniOkvir 14">
            <a:extLst>
              <a:ext uri="{FF2B5EF4-FFF2-40B4-BE49-F238E27FC236}">
                <a16:creationId xmlns:a16="http://schemas.microsoft.com/office/drawing/2014/main" id="{C861A35D-A787-9724-56FF-BF131E734E41}"/>
              </a:ext>
            </a:extLst>
          </p:cNvPr>
          <p:cNvSpPr txBox="1"/>
          <p:nvPr/>
        </p:nvSpPr>
        <p:spPr>
          <a:xfrm>
            <a:off x="5783092" y="6285911"/>
            <a:ext cx="2169269" cy="369332"/>
          </a:xfrm>
          <a:prstGeom prst="rect">
            <a:avLst/>
          </a:prstGeom>
          <a:noFill/>
        </p:spPr>
        <p:txBody>
          <a:bodyPr wrap="square" rtlCol="0">
            <a:spAutoFit/>
          </a:bodyPr>
          <a:lstStyle/>
          <a:p>
            <a:r>
              <a:rPr lang="hr-HR" dirty="0">
                <a:hlinkClick r:id="rId4" action="ppaction://hlinkfile"/>
              </a:rPr>
              <a:t>Izvještaj</a:t>
            </a:r>
            <a:r>
              <a:rPr lang="hr-HR" dirty="0"/>
              <a:t> o popisu</a:t>
            </a:r>
          </a:p>
        </p:txBody>
      </p:sp>
    </p:spTree>
    <p:extLst>
      <p:ext uri="{BB962C8B-B14F-4D97-AF65-F5344CB8AC3E}">
        <p14:creationId xmlns:p14="http://schemas.microsoft.com/office/powerpoint/2010/main" val="1521213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wipe(down)">
                                      <p:cBhvr>
                                        <p:cTn id="43" dur="500"/>
                                        <p:tgtEl>
                                          <p:spTgt spid="13"/>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fade">
                                      <p:cBhvr>
                                        <p:cTn id="48" dur="1000"/>
                                        <p:tgtEl>
                                          <p:spTgt spid="14"/>
                                        </p:tgtEl>
                                      </p:cBhvr>
                                    </p:animEffect>
                                    <p:anim calcmode="lin" valueType="num">
                                      <p:cBhvr>
                                        <p:cTn id="49" dur="1000" fill="hold"/>
                                        <p:tgtEl>
                                          <p:spTgt spid="14"/>
                                        </p:tgtEl>
                                        <p:attrNameLst>
                                          <p:attrName>ppt_x</p:attrName>
                                        </p:attrNameLst>
                                      </p:cBhvr>
                                      <p:tavLst>
                                        <p:tav tm="0">
                                          <p:val>
                                            <p:strVal val="#ppt_x"/>
                                          </p:val>
                                        </p:tav>
                                        <p:tav tm="100000">
                                          <p:val>
                                            <p:strVal val="#ppt_x"/>
                                          </p:val>
                                        </p:tav>
                                      </p:tavLst>
                                    </p:anim>
                                    <p:anim calcmode="lin" valueType="num">
                                      <p:cBhvr>
                                        <p:cTn id="5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additive="base">
                                        <p:cTn id="55" dur="500" fill="hold"/>
                                        <p:tgtEl>
                                          <p:spTgt spid="15"/>
                                        </p:tgtEl>
                                        <p:attrNameLst>
                                          <p:attrName>ppt_x</p:attrName>
                                        </p:attrNameLst>
                                      </p:cBhvr>
                                      <p:tavLst>
                                        <p:tav tm="0">
                                          <p:val>
                                            <p:strVal val="#ppt_x"/>
                                          </p:val>
                                        </p:tav>
                                        <p:tav tm="100000">
                                          <p:val>
                                            <p:strVal val="#ppt_x"/>
                                          </p:val>
                                        </p:tav>
                                      </p:tavLst>
                                    </p:anim>
                                    <p:anim calcmode="lin" valueType="num">
                                      <p:cBhvr additive="base">
                                        <p:cTn id="5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2" grpId="0" animBg="1"/>
      <p:bldP spid="3" grpId="0" animBg="1"/>
      <p:bldP spid="4" grpId="0" animBg="1"/>
      <p:bldP spid="6" grpId="0" animBg="1"/>
      <p:bldP spid="7" grpId="0" animBg="1"/>
      <p:bldP spid="8" grpId="0" animBg="1"/>
      <p:bldP spid="13" grpId="0"/>
      <p:bldP spid="14" grpId="0"/>
      <p:bldP spid="1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niOkvir 6">
            <a:extLst>
              <a:ext uri="{FF2B5EF4-FFF2-40B4-BE49-F238E27FC236}">
                <a16:creationId xmlns:a16="http://schemas.microsoft.com/office/drawing/2014/main" id="{090E92EF-5D3F-80B4-FFA0-8182898D1F43}"/>
              </a:ext>
            </a:extLst>
          </p:cNvPr>
          <p:cNvSpPr txBox="1"/>
          <p:nvPr/>
        </p:nvSpPr>
        <p:spPr>
          <a:xfrm>
            <a:off x="137809" y="150592"/>
            <a:ext cx="11916382" cy="3616375"/>
          </a:xfrm>
          <a:prstGeom prst="rect">
            <a:avLst/>
          </a:prstGeom>
          <a:noFill/>
        </p:spPr>
        <p:txBody>
          <a:bodyPr wrap="square">
            <a:spAutoFit/>
          </a:bodyPr>
          <a:lstStyle/>
          <a:p>
            <a:pPr algn="ctr">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21.</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Zakonski zastupnik na temelju izvještaja i priloženih popisnih lista te sukladno ovlastima koje proizlaze iz statuta ili drugih najviših općih akata neprofitne organizacije odlučuje o:</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nadoknađivanju utvrđenih manjkova</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priznavanju i evidentiranju utvrđenih viškova</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otpisu nenaplativih i zastarjelih potraživanja i obveza</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rashodovanju imovine</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mjerama protiv osoba odgovornih za manjkove, oštećenja, neusklađenost knjigovodstvenog i stvarnog stanja, zastaru i nenaplativost potraživanja i slično.</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4" name="TekstniOkvir 3">
            <a:extLst>
              <a:ext uri="{FF2B5EF4-FFF2-40B4-BE49-F238E27FC236}">
                <a16:creationId xmlns:a16="http://schemas.microsoft.com/office/drawing/2014/main" id="{F35B749C-A466-7A65-94B9-6A53C9A56D39}"/>
              </a:ext>
            </a:extLst>
          </p:cNvPr>
          <p:cNvSpPr txBox="1"/>
          <p:nvPr/>
        </p:nvSpPr>
        <p:spPr>
          <a:xfrm>
            <a:off x="137809" y="3872567"/>
            <a:ext cx="11874231" cy="2985433"/>
          </a:xfrm>
          <a:prstGeom prst="rect">
            <a:avLst/>
          </a:prstGeom>
          <a:noFill/>
        </p:spPr>
        <p:txBody>
          <a:bodyPr wrap="square">
            <a:spAutoFit/>
          </a:bodyPr>
          <a:lstStyle/>
          <a:p>
            <a:pPr algn="ctr">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23. (NN </a:t>
            </a:r>
            <a:r>
              <a:rPr lang="hr-HR" sz="2100" i="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rPr>
              <a:t>114/22</a:t>
            </a: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Imovina se početno iskazuje po trošku nabave (nabavnoj vrijednosti), odnosno po procijenjenoj vrijednosti.</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Dugotrajna imovina je financijska i nefinancijska imovina čiji je vijek upotrebe duži od jedne godine i koja duže od jedne godine zadržava isti pojavni oblik.</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Dugotrajna nefinancijska materijalna imovina čiji je pojedinačni trošak nabave (nabavna vrijednost) niži od </a:t>
            </a:r>
            <a:r>
              <a:rPr lang="hr-HR" sz="21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464,53 eura </a:t>
            </a: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može se otpisati jednokratno, stavljanjem u upotrebu, uz obvezu pojedinačnog ili skupnog praćenja u korisnom vijeku upotrebe.</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48295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87269B9B-12D5-8AC9-F3C5-2DFB7EE98489}"/>
              </a:ext>
            </a:extLst>
          </p:cNvPr>
          <p:cNvSpPr txBox="1"/>
          <p:nvPr/>
        </p:nvSpPr>
        <p:spPr>
          <a:xfrm>
            <a:off x="138618" y="229238"/>
            <a:ext cx="11875042" cy="1384995"/>
          </a:xfrm>
          <a:prstGeom prst="rect">
            <a:avLst/>
          </a:prstGeom>
          <a:noFill/>
        </p:spPr>
        <p:txBody>
          <a:bodyPr wrap="square">
            <a:spAutoFit/>
          </a:bodyPr>
          <a:lstStyle/>
          <a:p>
            <a:pPr algn="just">
              <a:spcBef>
                <a:spcPts val="360"/>
              </a:spcBef>
              <a:spcAft>
                <a:spcPts val="360"/>
              </a:spcAft>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Neprofitna organizacija koja tijekom poslovne godine nije imala poslovnih događaja, niti u poslovnim knjigama ima podatke o imovini i obvezama, dužna je u roku propisanom za predaju godišnjih financijskih izvještaja Ministarstvu financija dostaviti izjavu o neaktivnosti za prethodnu poslovnu godinu.</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TekstniOkvir 6">
            <a:extLst>
              <a:ext uri="{FF2B5EF4-FFF2-40B4-BE49-F238E27FC236}">
                <a16:creationId xmlns:a16="http://schemas.microsoft.com/office/drawing/2014/main" id="{298C3365-732B-ABA3-F2CC-C3E21F3D2968}"/>
              </a:ext>
            </a:extLst>
          </p:cNvPr>
          <p:cNvSpPr txBox="1"/>
          <p:nvPr/>
        </p:nvSpPr>
        <p:spPr>
          <a:xfrm>
            <a:off x="138618" y="1996704"/>
            <a:ext cx="11875042" cy="4134465"/>
          </a:xfrm>
          <a:prstGeom prst="rect">
            <a:avLst/>
          </a:prstGeom>
          <a:noFill/>
        </p:spPr>
        <p:txBody>
          <a:bodyPr wrap="square">
            <a:spAutoFit/>
          </a:bodyPr>
          <a:lstStyle/>
          <a:p>
            <a:pPr algn="ctr">
              <a:lnSpc>
                <a:spcPct val="150000"/>
              </a:lnSpc>
              <a:spcBef>
                <a:spcPts val="1200"/>
              </a:spcBef>
              <a:spcAft>
                <a:spcPts val="300"/>
              </a:spcAft>
              <a:buNone/>
            </a:pPr>
            <a:r>
              <a:rPr lang="hr-HR" sz="2100" b="1" i="1" dirty="0">
                <a:effectLst/>
                <a:latin typeface="Arial" panose="020B0604020202020204" pitchFamily="34" charset="0"/>
                <a:ea typeface="Times New Roman" panose="02020603050405020304" pitchFamily="18" charset="0"/>
                <a:cs typeface="Arial" panose="020B0604020202020204" pitchFamily="34" charset="0"/>
              </a:rPr>
              <a:t>VII. REGISTAR NEPROFITNIH ORGANIZACIJA</a:t>
            </a:r>
          </a:p>
          <a:p>
            <a:pPr algn="ctr">
              <a:spcBef>
                <a:spcPts val="360"/>
              </a:spcBef>
              <a:spcAft>
                <a:spcPts val="360"/>
              </a:spcAft>
              <a:buNone/>
            </a:pPr>
            <a:endPar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1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Vođenje Registra neprofitnih organizacija</a:t>
            </a:r>
            <a:endParaRPr lang="hr-HR" sz="2100" b="1" i="1"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33.</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Registar neprofitnih organizacija je središnji izvor podataka o neprofitnoj organizaciji potrebnih za utvrđivanje i praćenje obveze sastavljanja i podnošenja financijskih izvještaja, utvrđivanja financijskog položaja i poslovanja te namjenskog korištenja sredstva proračuna.</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r>
              <a:rPr lang="hr-HR" sz="21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Registar neprofitnih </a:t>
            </a: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organizacija</a:t>
            </a:r>
            <a:r>
              <a:rPr lang="hr-HR" sz="21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vodi Ministarstvo financija</a:t>
            </a: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1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Registar neprofitnih organizacija vodi se u elektroničkom obliku i dostupan je na mrežnim stranicama Ministarstva financija.</a:t>
            </a:r>
            <a:endParaRPr lang="hr-HR" sz="2100" i="1" dirty="0">
              <a:effectLst/>
              <a:latin typeface="Arial" panose="020B0604020202020204" pitchFamily="34" charset="0"/>
              <a:ea typeface="Times New Roman" panose="02020603050405020304" pitchFamily="18" charset="0"/>
              <a:cs typeface="Arial" panose="020B0604020202020204" pitchFamily="34" charset="0"/>
            </a:endParaRPr>
          </a:p>
        </p:txBody>
      </p:sp>
      <p:grpSp>
        <p:nvGrpSpPr>
          <p:cNvPr id="2" name="Group 74">
            <a:extLst>
              <a:ext uri="{FF2B5EF4-FFF2-40B4-BE49-F238E27FC236}">
                <a16:creationId xmlns:a16="http://schemas.microsoft.com/office/drawing/2014/main" id="{DC338980-FB0B-67CE-8952-4EBFC7F94558}"/>
              </a:ext>
            </a:extLst>
          </p:cNvPr>
          <p:cNvGrpSpPr>
            <a:grpSpLocks/>
          </p:cNvGrpSpPr>
          <p:nvPr/>
        </p:nvGrpSpPr>
        <p:grpSpPr bwMode="auto">
          <a:xfrm>
            <a:off x="9249635" y="1822008"/>
            <a:ext cx="2764025" cy="1821871"/>
            <a:chOff x="5152" y="119"/>
            <a:chExt cx="962" cy="544"/>
          </a:xfrm>
        </p:grpSpPr>
        <p:pic>
          <p:nvPicPr>
            <p:cNvPr id="3" name="Picture 75">
              <a:extLst>
                <a:ext uri="{FF2B5EF4-FFF2-40B4-BE49-F238E27FC236}">
                  <a16:creationId xmlns:a16="http://schemas.microsoft.com/office/drawing/2014/main" id="{0515AEFA-8B34-813A-0205-4E88949716A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Box 76">
              <a:extLst>
                <a:ext uri="{FF2B5EF4-FFF2-40B4-BE49-F238E27FC236}">
                  <a16:creationId xmlns:a16="http://schemas.microsoft.com/office/drawing/2014/main" id="{A14E3498-1EC1-2561-DED4-0AE782366C03}"/>
                </a:ext>
              </a:extLst>
            </p:cNvPr>
            <p:cNvSpPr txBox="1">
              <a:spLocks noChangeArrowheads="1"/>
            </p:cNvSpPr>
            <p:nvPr/>
          </p:nvSpPr>
          <p:spPr bwMode="auto">
            <a:xfrm>
              <a:off x="5260" y="176"/>
              <a:ext cx="764" cy="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000" b="1" dirty="0">
                  <a:effectLst/>
                  <a:ea typeface="Aptos" panose="020B0004020202020204" pitchFamily="34" charset="0"/>
                </a:rPr>
                <a:t>Registar neprofitnih organizacija RNO</a:t>
              </a:r>
              <a:endParaRPr lang="hr-HR" altLang="sr-Latn-RS" sz="2000" b="1" dirty="0"/>
            </a:p>
          </p:txBody>
        </p:sp>
      </p:grpSp>
    </p:spTree>
    <p:extLst>
      <p:ext uri="{BB962C8B-B14F-4D97-AF65-F5344CB8AC3E}">
        <p14:creationId xmlns:p14="http://schemas.microsoft.com/office/powerpoint/2010/main" val="3288898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794466F3-2AB2-9072-5E40-9FB852A640AE}"/>
              </a:ext>
            </a:extLst>
          </p:cNvPr>
          <p:cNvSpPr txBox="1"/>
          <p:nvPr/>
        </p:nvSpPr>
        <p:spPr>
          <a:xfrm>
            <a:off x="87550" y="117451"/>
            <a:ext cx="11858016" cy="4093428"/>
          </a:xfrm>
          <a:prstGeom prst="rect">
            <a:avLst/>
          </a:prstGeom>
          <a:noFill/>
        </p:spPr>
        <p:txBody>
          <a:bodyPr wrap="square">
            <a:spAutoFit/>
          </a:bodyPr>
          <a:lstStyle/>
          <a:p>
            <a:pPr algn="ctr">
              <a:spcBef>
                <a:spcPts val="360"/>
              </a:spcBef>
              <a:spcAft>
                <a:spcPts val="360"/>
              </a:spcAft>
              <a:buNone/>
            </a:pPr>
            <a:r>
              <a:rPr lang="hr-HR" sz="20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Upis u Registar neprofitnih organizacija</a:t>
            </a:r>
            <a:endParaRPr lang="hr-HR" sz="2000" b="1" i="1"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0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34.</a:t>
            </a:r>
            <a:endParaRPr lang="hr-HR" sz="20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Neprofitna organizacija obvezna je upisati se u Registar neprofitnih organizacija.</a:t>
            </a:r>
            <a:endParaRPr lang="hr-HR" sz="20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Neprofitna organizacija upisuje se u Registar neprofitnih organizacija na temelju prijave dostavljene Ministarstvu financija najkasnije 60 dana od upisa u matični registar.</a:t>
            </a:r>
            <a:endParaRPr lang="hr-HR" sz="20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Pod matičnim registrom u smislu ovoga Zakona smatra se odgovarajući registar u Republici Hrvatskoj u koji je neprofitna organizacija upisana prilikom osnivanja.</a:t>
            </a:r>
            <a:endParaRPr lang="hr-HR" sz="20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Neprofitna organizacija popunjava i predaje prijavu iz stavka 2. ovoga članka samo jednom kod upisa u Registar neprofitnih organizacija.</a:t>
            </a:r>
            <a:endParaRPr lang="hr-HR" sz="2000" i="1"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0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Upis u Registar neprofitnih organizacija uvjet je za dobivanje sredstava iz državnog proračuna, proračuna jedinica lokalne i područne (regionalne) samouprave i drugih javnih izvora.</a:t>
            </a:r>
            <a:endParaRPr lang="hr-HR" sz="2000"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2" name="TekstniOkvir 1">
            <a:extLst>
              <a:ext uri="{FF2B5EF4-FFF2-40B4-BE49-F238E27FC236}">
                <a16:creationId xmlns:a16="http://schemas.microsoft.com/office/drawing/2014/main" id="{44FA26F5-1444-09B3-7EBE-BB0F61C02A5A}"/>
              </a:ext>
            </a:extLst>
          </p:cNvPr>
          <p:cNvSpPr txBox="1"/>
          <p:nvPr/>
        </p:nvSpPr>
        <p:spPr>
          <a:xfrm>
            <a:off x="0" y="4252158"/>
            <a:ext cx="12192000" cy="2575064"/>
          </a:xfrm>
          <a:prstGeom prst="rect">
            <a:avLst/>
          </a:prstGeom>
          <a:noFill/>
        </p:spPr>
        <p:txBody>
          <a:bodyPr wrap="square">
            <a:spAutoFit/>
          </a:bodyPr>
          <a:lstStyle/>
          <a:p>
            <a:pPr algn="ctr">
              <a:spcBef>
                <a:spcPts val="360"/>
              </a:spcBef>
              <a:spcAft>
                <a:spcPts val="360"/>
              </a:spcAft>
              <a:buNone/>
            </a:pPr>
            <a:r>
              <a:rPr lang="hr-HR" sz="20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Registar stvarnih vlasnika</a:t>
            </a:r>
            <a:endParaRPr lang="hr-HR" sz="2000" b="1" i="1" dirty="0">
              <a:effectLst/>
              <a:latin typeface="Arial" panose="020B0604020202020204" pitchFamily="34" charset="0"/>
              <a:ea typeface="Times New Roman" panose="02020603050405020304" pitchFamily="18" charset="0"/>
              <a:cs typeface="Arial" panose="020B0604020202020204" pitchFamily="34" charset="0"/>
            </a:endParaRPr>
          </a:p>
          <a:p>
            <a:r>
              <a:rPr lang="hr-HR" sz="2000" i="1" dirty="0">
                <a:latin typeface="Arial" panose="020B0604020202020204" pitchFamily="34" charset="0"/>
                <a:cs typeface="Arial" panose="020B0604020202020204" pitchFamily="34" charset="0"/>
              </a:rPr>
              <a:t>Registar stvarnih vlasnika uspostavljen je na temelju članaka 32. do 36. Zakona o sprječavanju pranja novca i financiranja terorizma (NN 108/17, 39/19) u svrhu sprječavanja zlouporabe pravnih subjekata za pranje novca i povezana predikatna kaznena djela te s ciljem povećanja transparentnosti i dostupnosti podataka o stvarnom vlasništvu.</a:t>
            </a:r>
          </a:p>
          <a:p>
            <a:r>
              <a:rPr lang="hr-HR" sz="2000" i="1" dirty="0">
                <a:latin typeface="Arial" panose="020B0604020202020204" pitchFamily="34" charset="0"/>
                <a:cs typeface="Arial" panose="020B0604020202020204" pitchFamily="34" charset="0"/>
              </a:rPr>
              <a:t>Registar stvarnih vlasnika je središnja elektronička baza podataka koja sadrži podatke o stvarnim vlasnicima, a sadržaj, struktura, način upisa te dostupnost podataka propisan j</a:t>
            </a:r>
            <a:r>
              <a:rPr lang="hr-HR" sz="2000" i="1" dirty="0"/>
              <a:t>e</a:t>
            </a:r>
            <a:r>
              <a:rPr lang="hr-HR" sz="2000" i="1" dirty="0">
                <a:latin typeface="Arial" panose="020B0604020202020204" pitchFamily="34" charset="0"/>
                <a:cs typeface="Arial" panose="020B0604020202020204" pitchFamily="34" charset="0"/>
              </a:rPr>
              <a:t> </a:t>
            </a:r>
            <a:r>
              <a:rPr lang="hr-HR" u="sng" dirty="0">
                <a:latin typeface="Arial" panose="020B0604020202020204" pitchFamily="34" charset="0"/>
                <a:cs typeface="Arial" panose="020B0604020202020204" pitchFamily="34" charset="0"/>
                <a:hlinkClick r:id="rId2"/>
              </a:rPr>
              <a:t>Pravilnikom o registru stvarnih vlasnika (NN 53/19)</a:t>
            </a:r>
            <a:endParaRPr lang="hr-H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2326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niOkvir 6">
            <a:extLst>
              <a:ext uri="{FF2B5EF4-FFF2-40B4-BE49-F238E27FC236}">
                <a16:creationId xmlns:a16="http://schemas.microsoft.com/office/drawing/2014/main" id="{73AFD7D9-0AB3-FCF5-E55D-ED906A627933}"/>
              </a:ext>
            </a:extLst>
          </p:cNvPr>
          <p:cNvSpPr txBox="1"/>
          <p:nvPr/>
        </p:nvSpPr>
        <p:spPr>
          <a:xfrm>
            <a:off x="87552" y="131332"/>
            <a:ext cx="11858015" cy="4737194"/>
          </a:xfrm>
          <a:prstGeom prst="rect">
            <a:avLst/>
          </a:prstGeom>
          <a:noFill/>
        </p:spPr>
        <p:txBody>
          <a:bodyPr wrap="square">
            <a:spAutoFit/>
          </a:bodyPr>
          <a:lstStyle/>
          <a:p>
            <a:pPr algn="ctr">
              <a:lnSpc>
                <a:spcPct val="150000"/>
              </a:lnSpc>
              <a:spcBef>
                <a:spcPts val="1200"/>
              </a:spcBef>
              <a:spcAft>
                <a:spcPts val="300"/>
              </a:spcAft>
              <a:buNone/>
            </a:pPr>
            <a:r>
              <a:rPr lang="hr-HR" sz="2400" b="1" i="1" dirty="0">
                <a:effectLst/>
                <a:latin typeface="Arial" panose="020B0604020202020204" pitchFamily="34" charset="0"/>
                <a:ea typeface="Times New Roman" panose="02020603050405020304" pitchFamily="18" charset="0"/>
                <a:cs typeface="Arial" panose="020B0604020202020204" pitchFamily="34" charset="0"/>
              </a:rPr>
              <a:t>IX. NADZOR</a:t>
            </a:r>
          </a:p>
          <a:p>
            <a:pPr algn="ctr">
              <a:spcBef>
                <a:spcPts val="360"/>
              </a:spcBef>
              <a:spcAft>
                <a:spcPts val="360"/>
              </a:spcAft>
              <a:buNone/>
            </a:pP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Financijski nadzor</a:t>
            </a:r>
            <a:endParaRPr lang="hr-HR" sz="2400" b="1" i="1"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38.</a:t>
            </a:r>
            <a:endParaRPr lang="hr-HR" sz="2400" b="1" i="1" dirty="0">
              <a:effectLst/>
              <a:latin typeface="Arial" panose="020B0604020202020204" pitchFamily="34" charset="0"/>
              <a:ea typeface="Times New Roman" panose="02020603050405020304" pitchFamily="18" charset="0"/>
              <a:cs typeface="Arial" panose="020B0604020202020204" pitchFamily="34" charset="0"/>
            </a:endParaRPr>
          </a:p>
          <a:p>
            <a:pPr>
              <a:spcBef>
                <a:spcPts val="360"/>
              </a:spcBef>
              <a:spcAft>
                <a:spcPts val="360"/>
              </a:spcAft>
              <a:buNone/>
            </a:pP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Ministarstvo financija obavlja nadzor financijskog poslovanja, računovodstvenih poslova i predaje financijskih izvještaja (u daljnjem tekstu: financijski nadzor) neprofitne organizacije u skladu s odredbama ovoga Zakona te drugih posebnih propisa.</a:t>
            </a:r>
            <a:endParaRPr lang="hr-HR" sz="2400" b="1" i="1" dirty="0">
              <a:effectLst/>
              <a:latin typeface="Arial" panose="020B0604020202020204" pitchFamily="34" charset="0"/>
              <a:ea typeface="Times New Roman" panose="02020603050405020304" pitchFamily="18" charset="0"/>
              <a:cs typeface="Arial" panose="020B0604020202020204" pitchFamily="34" charset="0"/>
            </a:endParaRPr>
          </a:p>
          <a:p>
            <a:pPr>
              <a:spcBef>
                <a:spcPts val="360"/>
              </a:spcBef>
              <a:spcAft>
                <a:spcPts val="360"/>
              </a:spcAft>
            </a:pPr>
            <a:r>
              <a:rPr lang="hr-HR" sz="2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Financijski nadzor iz stavka 1. ovoga članka obuhvaća i nadzor nad zakonitim pribavljanjem financijskih sredstava iz javnih i drugih izvora, upravljanjem financijskim sredstvima te utvrđivanjem koriste li se sredstva za ostvarivanje ciljeva zbog kojih je osnovana neprofitna organizacija.</a:t>
            </a:r>
            <a:endParaRPr lang="hr-HR" sz="2400" b="1" i="1"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50321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a:extLst>
              <a:ext uri="{FF2B5EF4-FFF2-40B4-BE49-F238E27FC236}">
                <a16:creationId xmlns:a16="http://schemas.microsoft.com/office/drawing/2014/main" id="{746F5C9C-7238-1050-4FCF-B574CA5F349B}"/>
              </a:ext>
            </a:extLst>
          </p:cNvPr>
          <p:cNvSpPr txBox="1"/>
          <p:nvPr/>
        </p:nvSpPr>
        <p:spPr>
          <a:xfrm>
            <a:off x="0" y="108711"/>
            <a:ext cx="12042843" cy="1934569"/>
          </a:xfrm>
          <a:prstGeom prst="rect">
            <a:avLst/>
          </a:prstGeom>
          <a:noFill/>
        </p:spPr>
        <p:txBody>
          <a:bodyPr wrap="square">
            <a:spAutoFit/>
          </a:bodyPr>
          <a:lstStyle/>
          <a:p>
            <a:pPr>
              <a:lnSpc>
                <a:spcPct val="115000"/>
              </a:lnSpc>
              <a:spcAft>
                <a:spcPts val="800"/>
              </a:spcAft>
              <a:buNone/>
            </a:pPr>
            <a:r>
              <a:rPr lang="hr-HR" sz="2000" kern="100" dirty="0">
                <a:effectLst/>
                <a:latin typeface="Arial" panose="020B0604020202020204" pitchFamily="34" charset="0"/>
                <a:ea typeface="Calibri" panose="020F0502020204030204" pitchFamily="34" charset="0"/>
                <a:cs typeface="Arial" panose="020B0604020202020204" pitchFamily="34" charset="0"/>
              </a:rPr>
              <a:t>(2) U godišnji prihod iz stavka 1. ovoga članka ulaze samo prihodi iz tekuće godine (razred 3), a ne ulazi preneseni višak iz prethodne godine.</a:t>
            </a:r>
          </a:p>
          <a:p>
            <a:pPr>
              <a:lnSpc>
                <a:spcPct val="115000"/>
              </a:lnSpc>
              <a:spcAft>
                <a:spcPts val="800"/>
              </a:spcAft>
            </a:pPr>
            <a:r>
              <a:rPr lang="hr-HR" sz="2000" kern="100" dirty="0">
                <a:effectLst/>
                <a:latin typeface="Arial" panose="020B0604020202020204" pitchFamily="34" charset="0"/>
                <a:ea typeface="Calibri" panose="020F0502020204030204" pitchFamily="34" charset="0"/>
                <a:cs typeface="Arial" panose="020B0604020202020204" pitchFamily="34" charset="0"/>
              </a:rPr>
              <a:t>(3) Odluku iz stavka 1. ovoga članka donosi zakonski zastupnik neprofitne organizacije u roku predviđenom za podnošenje godišnjih financijskih izvještaja za prethodnu poslovnu godinu i važeća je dok neprofitna organizacija zadovoljava uvjete iz stavka 1. ovoga članka, odnosno do opoziva.</a:t>
            </a:r>
          </a:p>
        </p:txBody>
      </p:sp>
      <p:sp>
        <p:nvSpPr>
          <p:cNvPr id="7" name="TekstniOkvir 6">
            <a:extLst>
              <a:ext uri="{FF2B5EF4-FFF2-40B4-BE49-F238E27FC236}">
                <a16:creationId xmlns:a16="http://schemas.microsoft.com/office/drawing/2014/main" id="{5C94736C-B1ED-40D1-2EB4-528C81C26FD2}"/>
              </a:ext>
            </a:extLst>
          </p:cNvPr>
          <p:cNvSpPr txBox="1"/>
          <p:nvPr/>
        </p:nvSpPr>
        <p:spPr>
          <a:xfrm>
            <a:off x="149158" y="2531051"/>
            <a:ext cx="11893685" cy="4069576"/>
          </a:xfrm>
          <a:prstGeom prst="rect">
            <a:avLst/>
          </a:prstGeom>
          <a:noFill/>
        </p:spPr>
        <p:txBody>
          <a:bodyPr wrap="square">
            <a:spAutoFit/>
          </a:bodyPr>
          <a:lstStyle/>
          <a:p>
            <a:pPr>
              <a:lnSpc>
                <a:spcPct val="115000"/>
              </a:lnSpc>
              <a:spcAft>
                <a:spcPts val="800"/>
              </a:spcAft>
              <a:buNone/>
            </a:pPr>
            <a:r>
              <a:rPr lang="hr-HR" sz="2400" kern="100" dirty="0">
                <a:effectLst/>
                <a:latin typeface="Arial" panose="020B0604020202020204" pitchFamily="34" charset="0"/>
                <a:ea typeface="Calibri" panose="020F0502020204030204" pitchFamily="34" charset="0"/>
                <a:cs typeface="Arial" panose="020B0604020202020204" pitchFamily="34" charset="0"/>
              </a:rPr>
              <a:t>Članak 53.</a:t>
            </a:r>
          </a:p>
          <a:p>
            <a:pPr>
              <a:lnSpc>
                <a:spcPct val="115000"/>
              </a:lnSpc>
              <a:spcAft>
                <a:spcPts val="800"/>
              </a:spcAft>
              <a:buNone/>
            </a:pPr>
            <a:r>
              <a:rPr lang="hr-HR" sz="2400" kern="100" dirty="0">
                <a:effectLst/>
                <a:latin typeface="Arial" panose="020B0604020202020204" pitchFamily="34" charset="0"/>
                <a:ea typeface="Calibri" panose="020F0502020204030204" pitchFamily="34" charset="0"/>
                <a:cs typeface="Arial" panose="020B0604020202020204" pitchFamily="34" charset="0"/>
              </a:rPr>
              <a:t>(1) Neprofitna organizacija iz članka 52. stavka 1. ovoga Pravilnika obvezna je voditi sljedeće poslovne knjige:</a:t>
            </a:r>
          </a:p>
          <a:p>
            <a:pPr>
              <a:lnSpc>
                <a:spcPct val="115000"/>
              </a:lnSpc>
              <a:spcAft>
                <a:spcPts val="800"/>
              </a:spcAft>
              <a:buNone/>
            </a:pPr>
            <a:r>
              <a:rPr lang="hr-HR" sz="2400" b="1" kern="100" dirty="0">
                <a:effectLst/>
                <a:latin typeface="Arial" panose="020B0604020202020204" pitchFamily="34" charset="0"/>
                <a:ea typeface="Calibri" panose="020F0502020204030204" pitchFamily="34" charset="0"/>
                <a:cs typeface="Arial" panose="020B0604020202020204" pitchFamily="34" charset="0"/>
              </a:rPr>
              <a:t>1. knjigu blagajne</a:t>
            </a:r>
          </a:p>
          <a:p>
            <a:pPr>
              <a:lnSpc>
                <a:spcPct val="115000"/>
              </a:lnSpc>
              <a:spcAft>
                <a:spcPts val="800"/>
              </a:spcAft>
              <a:buNone/>
            </a:pPr>
            <a:r>
              <a:rPr lang="hr-HR" sz="2400" b="1" kern="100" dirty="0">
                <a:effectLst/>
                <a:latin typeface="Arial" panose="020B0604020202020204" pitchFamily="34" charset="0"/>
                <a:ea typeface="Calibri" panose="020F0502020204030204" pitchFamily="34" charset="0"/>
                <a:cs typeface="Arial" panose="020B0604020202020204" pitchFamily="34" charset="0"/>
              </a:rPr>
              <a:t>2. knjigu primitaka i izdataka</a:t>
            </a:r>
          </a:p>
          <a:p>
            <a:pPr>
              <a:lnSpc>
                <a:spcPct val="115000"/>
              </a:lnSpc>
              <a:spcAft>
                <a:spcPts val="800"/>
              </a:spcAft>
              <a:buNone/>
            </a:pPr>
            <a:r>
              <a:rPr lang="hr-HR" sz="2400" b="1" kern="100" dirty="0">
                <a:effectLst/>
                <a:latin typeface="Arial" panose="020B0604020202020204" pitchFamily="34" charset="0"/>
                <a:ea typeface="Calibri" panose="020F0502020204030204" pitchFamily="34" charset="0"/>
                <a:cs typeface="Arial" panose="020B0604020202020204" pitchFamily="34" charset="0"/>
              </a:rPr>
              <a:t>3. knjigu ulaznih računa</a:t>
            </a:r>
          </a:p>
          <a:p>
            <a:pPr>
              <a:lnSpc>
                <a:spcPct val="115000"/>
              </a:lnSpc>
              <a:spcAft>
                <a:spcPts val="800"/>
              </a:spcAft>
              <a:buNone/>
            </a:pPr>
            <a:r>
              <a:rPr lang="hr-HR" sz="2400" b="1" kern="100" dirty="0">
                <a:effectLst/>
                <a:latin typeface="Arial" panose="020B0604020202020204" pitchFamily="34" charset="0"/>
                <a:ea typeface="Calibri" panose="020F0502020204030204" pitchFamily="34" charset="0"/>
                <a:cs typeface="Arial" panose="020B0604020202020204" pitchFamily="34" charset="0"/>
              </a:rPr>
              <a:t>4. knjigu izlaznih računa i</a:t>
            </a:r>
          </a:p>
          <a:p>
            <a:pPr>
              <a:lnSpc>
                <a:spcPct val="115000"/>
              </a:lnSpc>
              <a:spcAft>
                <a:spcPts val="800"/>
              </a:spcAft>
            </a:pPr>
            <a:r>
              <a:rPr lang="hr-HR" sz="2400" b="1" kern="100" dirty="0">
                <a:effectLst/>
                <a:latin typeface="Arial" panose="020B0604020202020204" pitchFamily="34" charset="0"/>
                <a:ea typeface="Calibri" panose="020F0502020204030204" pitchFamily="34" charset="0"/>
                <a:cs typeface="Arial" panose="020B0604020202020204" pitchFamily="34" charset="0"/>
              </a:rPr>
              <a:t>5. popis dugotrajne nefinancijske imovine.</a:t>
            </a:r>
          </a:p>
        </p:txBody>
      </p:sp>
    </p:spTree>
    <p:extLst>
      <p:ext uri="{BB962C8B-B14F-4D97-AF65-F5344CB8AC3E}">
        <p14:creationId xmlns:p14="http://schemas.microsoft.com/office/powerpoint/2010/main" val="3716068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4">
            <a:extLst>
              <a:ext uri="{FF2B5EF4-FFF2-40B4-BE49-F238E27FC236}">
                <a16:creationId xmlns:a16="http://schemas.microsoft.com/office/drawing/2014/main" id="{4F0CD02B-1631-B128-A27D-819B5C9039D0}"/>
              </a:ext>
            </a:extLst>
          </p:cNvPr>
          <p:cNvGrpSpPr>
            <a:grpSpLocks/>
          </p:cNvGrpSpPr>
          <p:nvPr/>
        </p:nvGrpSpPr>
        <p:grpSpPr bwMode="auto">
          <a:xfrm>
            <a:off x="6206247" y="-1"/>
            <a:ext cx="3874850" cy="1798449"/>
            <a:chOff x="5152" y="119"/>
            <a:chExt cx="962" cy="544"/>
          </a:xfrm>
        </p:grpSpPr>
        <p:pic>
          <p:nvPicPr>
            <p:cNvPr id="3" name="Picture 75">
              <a:extLst>
                <a:ext uri="{FF2B5EF4-FFF2-40B4-BE49-F238E27FC236}">
                  <a16:creationId xmlns:a16="http://schemas.microsoft.com/office/drawing/2014/main" id="{399F04CB-D6D2-A159-10CB-9B37F6A7B6A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Box 76">
              <a:extLst>
                <a:ext uri="{FF2B5EF4-FFF2-40B4-BE49-F238E27FC236}">
                  <a16:creationId xmlns:a16="http://schemas.microsoft.com/office/drawing/2014/main" id="{E057395D-5CBB-8317-C193-28A5DCE18CBD}"/>
                </a:ext>
              </a:extLst>
            </p:cNvPr>
            <p:cNvSpPr txBox="1">
              <a:spLocks noChangeArrowheads="1"/>
            </p:cNvSpPr>
            <p:nvPr/>
          </p:nvSpPr>
          <p:spPr bwMode="auto">
            <a:xfrm>
              <a:off x="5260" y="176"/>
              <a:ext cx="764" cy="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000" b="1" dirty="0">
                  <a:solidFill>
                    <a:srgbClr val="000000"/>
                  </a:solidFill>
                  <a:effectLst/>
                  <a:ea typeface="Calibri" panose="020F0502020204030204" pitchFamily="34" charset="0"/>
                </a:rPr>
                <a:t>Zakon o zaštiti osobnih podataka NN 103/03, 118/06, 41/08, 130/11, 106/12 </a:t>
              </a:r>
              <a:endParaRPr lang="hr-HR" altLang="sr-Latn-RS" sz="2000" b="1" dirty="0"/>
            </a:p>
          </p:txBody>
        </p:sp>
      </p:grpSp>
      <p:grpSp>
        <p:nvGrpSpPr>
          <p:cNvPr id="5" name="Group 74">
            <a:extLst>
              <a:ext uri="{FF2B5EF4-FFF2-40B4-BE49-F238E27FC236}">
                <a16:creationId xmlns:a16="http://schemas.microsoft.com/office/drawing/2014/main" id="{D5147486-4629-2B65-98B1-1B96651071C7}"/>
              </a:ext>
            </a:extLst>
          </p:cNvPr>
          <p:cNvGrpSpPr>
            <a:grpSpLocks/>
          </p:cNvGrpSpPr>
          <p:nvPr/>
        </p:nvGrpSpPr>
        <p:grpSpPr bwMode="auto">
          <a:xfrm>
            <a:off x="2110903" y="21222"/>
            <a:ext cx="3874852" cy="1798449"/>
            <a:chOff x="5152" y="119"/>
            <a:chExt cx="962" cy="544"/>
          </a:xfrm>
        </p:grpSpPr>
        <p:pic>
          <p:nvPicPr>
            <p:cNvPr id="6" name="Picture 75">
              <a:extLst>
                <a:ext uri="{FF2B5EF4-FFF2-40B4-BE49-F238E27FC236}">
                  <a16:creationId xmlns:a16="http://schemas.microsoft.com/office/drawing/2014/main" id="{ACE7FCF0-40F5-2B9D-9E0C-1722D2FBB65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Box 76">
              <a:extLst>
                <a:ext uri="{FF2B5EF4-FFF2-40B4-BE49-F238E27FC236}">
                  <a16:creationId xmlns:a16="http://schemas.microsoft.com/office/drawing/2014/main" id="{D9B2BC19-CB28-D797-51C8-3FB0825EF375}"/>
                </a:ext>
              </a:extLst>
            </p:cNvPr>
            <p:cNvSpPr txBox="1">
              <a:spLocks noChangeArrowheads="1"/>
            </p:cNvSpPr>
            <p:nvPr/>
          </p:nvSpPr>
          <p:spPr bwMode="auto">
            <a:xfrm>
              <a:off x="5260" y="176"/>
              <a:ext cx="764" cy="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000" b="1" i="1" dirty="0">
                  <a:effectLst/>
                  <a:ea typeface="Calibri" panose="020F0502020204030204" pitchFamily="34" charset="0"/>
                </a:rPr>
                <a:t>Uredba (EU) 2016/679 Europskog parlamenta i vijeća od 27. travnja 2016</a:t>
              </a:r>
              <a:r>
                <a:rPr lang="hr-HR" sz="2000" i="1" dirty="0">
                  <a:effectLst/>
                  <a:ea typeface="Calibri" panose="020F0502020204030204" pitchFamily="34" charset="0"/>
                </a:rPr>
                <a:t>. </a:t>
              </a:r>
              <a:endParaRPr lang="hr-HR" altLang="sr-Latn-RS" sz="2000" b="1" dirty="0"/>
            </a:p>
          </p:txBody>
        </p:sp>
      </p:grpSp>
      <p:sp>
        <p:nvSpPr>
          <p:cNvPr id="8" name="TekstniOkvir 7">
            <a:extLst>
              <a:ext uri="{FF2B5EF4-FFF2-40B4-BE49-F238E27FC236}">
                <a16:creationId xmlns:a16="http://schemas.microsoft.com/office/drawing/2014/main" id="{420B4656-CDDB-1F9C-51D7-236430EB3095}"/>
              </a:ext>
            </a:extLst>
          </p:cNvPr>
          <p:cNvSpPr txBox="1"/>
          <p:nvPr/>
        </p:nvSpPr>
        <p:spPr>
          <a:xfrm>
            <a:off x="124841" y="2003266"/>
            <a:ext cx="11858015" cy="2080057"/>
          </a:xfrm>
          <a:prstGeom prst="rect">
            <a:avLst/>
          </a:prstGeom>
          <a:noFill/>
        </p:spPr>
        <p:txBody>
          <a:bodyPr wrap="square">
            <a:spAutoFit/>
          </a:bodyPr>
          <a:lstStyle/>
          <a:p>
            <a:pPr algn="ctr" fontAlgn="base">
              <a:spcAft>
                <a:spcPts val="1125"/>
              </a:spcAft>
              <a:buNone/>
            </a:pP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3.</a:t>
            </a:r>
            <a:endParaRPr lang="hr-HR" sz="2400" i="1" dirty="0">
              <a:effectLst/>
              <a:latin typeface="Arial" panose="020B0604020202020204" pitchFamily="34" charset="0"/>
              <a:ea typeface="Times New Roman" panose="02020603050405020304" pitchFamily="18" charset="0"/>
              <a:cs typeface="Arial" panose="020B0604020202020204" pitchFamily="34" charset="0"/>
            </a:endParaRPr>
          </a:p>
          <a:p>
            <a:pPr algn="just" fontAlgn="base">
              <a:spcAft>
                <a:spcPts val="1125"/>
              </a:spcAft>
            </a:pPr>
            <a:r>
              <a:rPr lang="hr-HR" sz="2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Odredbe ovoga Zakona primjenjuju se na obradu osobnih podataka od strane državnih tijela, tijela lokalne i područne (regionalne) samouprave te pravnih i fizičkih osoba, predstavništava i podružnica stranih pravnih osoba i predstavnika stranih pravnih i fizičkih osoba koje obrađuju osobne podatke.</a:t>
            </a:r>
            <a:endParaRPr lang="hr-HR" sz="2400"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4" name="TekstniOkvir 13">
            <a:extLst>
              <a:ext uri="{FF2B5EF4-FFF2-40B4-BE49-F238E27FC236}">
                <a16:creationId xmlns:a16="http://schemas.microsoft.com/office/drawing/2014/main" id="{52AF5760-E3B0-8169-5CBB-28C4B76607AE}"/>
              </a:ext>
            </a:extLst>
          </p:cNvPr>
          <p:cNvSpPr txBox="1"/>
          <p:nvPr/>
        </p:nvSpPr>
        <p:spPr>
          <a:xfrm>
            <a:off x="7456" y="4075081"/>
            <a:ext cx="11956597" cy="2811026"/>
          </a:xfrm>
          <a:prstGeom prst="rect">
            <a:avLst/>
          </a:prstGeom>
          <a:noFill/>
        </p:spPr>
        <p:txBody>
          <a:bodyPr wrap="square">
            <a:spAutoFit/>
          </a:bodyPr>
          <a:lstStyle/>
          <a:p>
            <a:pPr algn="ctr" fontAlgn="base">
              <a:spcAft>
                <a:spcPts val="1125"/>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8.</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fontAlgn="base">
              <a:spcAft>
                <a:spcPts val="1125"/>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Zabranjeno je prikupljanje i daljnja obrada osobnih podataka koji se odnose na rasno ili etničko podrijetlo, politička stajališta, vjerska ili druga uvjerenja, sindikalno članstvo, zdravlje ili spolni život i osobnih podataka o kaznenom i prekršajnom postupku.</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fontAlgn="base">
              <a:spcAft>
                <a:spcPts val="1125"/>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Iznimno, podaci iz stavka 1. ovoga članka mogu se i prikupljati i dalje </a:t>
            </a:r>
          </a:p>
          <a:p>
            <a:pPr algn="just" fontAlgn="base">
              <a:spcAft>
                <a:spcPts val="1125"/>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obrađivati:</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fontAlgn="base">
              <a:spcAft>
                <a:spcPts val="1125"/>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uz privolu ispitanika, ili</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9" name="TekstniOkvir 8">
            <a:extLst>
              <a:ext uri="{FF2B5EF4-FFF2-40B4-BE49-F238E27FC236}">
                <a16:creationId xmlns:a16="http://schemas.microsoft.com/office/drawing/2014/main" id="{765C9EE5-38F1-0C0A-94A8-6A541DAC84F6}"/>
              </a:ext>
            </a:extLst>
          </p:cNvPr>
          <p:cNvSpPr txBox="1"/>
          <p:nvPr/>
        </p:nvSpPr>
        <p:spPr>
          <a:xfrm>
            <a:off x="8111248" y="5071688"/>
            <a:ext cx="4080752" cy="456535"/>
          </a:xfrm>
          <a:prstGeom prst="rect">
            <a:avLst/>
          </a:prstGeom>
          <a:noFill/>
        </p:spPr>
        <p:txBody>
          <a:bodyPr wrap="square">
            <a:spAutoFit/>
          </a:bodyPr>
          <a:lstStyle/>
          <a:p>
            <a:pPr>
              <a:lnSpc>
                <a:spcPct val="150000"/>
              </a:lnSpc>
              <a:spcBef>
                <a:spcPts val="1200"/>
              </a:spcBef>
              <a:spcAft>
                <a:spcPts val="300"/>
              </a:spcAft>
              <a:buNone/>
            </a:pPr>
            <a:r>
              <a:rPr lang="hr-HR" b="1" i="1" dirty="0">
                <a:effectLst/>
                <a:latin typeface="Arial" panose="020B0604020202020204" pitchFamily="34" charset="0"/>
                <a:ea typeface="Times New Roman" panose="02020603050405020304" pitchFamily="18" charset="0"/>
                <a:cs typeface="Arial" panose="020B0604020202020204" pitchFamily="34" charset="0"/>
                <a:hlinkClick r:id="rId3" action="ppaction://hlinkfile"/>
              </a:rPr>
              <a:t>Pravilnik o zaštiti osobnih podataka</a:t>
            </a:r>
            <a:endParaRPr lang="hr-HR"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0" name="TekstniOkvir 9">
            <a:extLst>
              <a:ext uri="{FF2B5EF4-FFF2-40B4-BE49-F238E27FC236}">
                <a16:creationId xmlns:a16="http://schemas.microsoft.com/office/drawing/2014/main" id="{D8C5FF02-D091-4860-410F-A7BE69A2FDA4}"/>
              </a:ext>
            </a:extLst>
          </p:cNvPr>
          <p:cNvSpPr txBox="1"/>
          <p:nvPr/>
        </p:nvSpPr>
        <p:spPr>
          <a:xfrm>
            <a:off x="8131356" y="5414089"/>
            <a:ext cx="3944564" cy="456535"/>
          </a:xfrm>
          <a:prstGeom prst="rect">
            <a:avLst/>
          </a:prstGeom>
          <a:noFill/>
        </p:spPr>
        <p:txBody>
          <a:bodyPr wrap="square">
            <a:spAutoFit/>
          </a:bodyPr>
          <a:lstStyle/>
          <a:p>
            <a:pPr>
              <a:lnSpc>
                <a:spcPct val="150000"/>
              </a:lnSpc>
              <a:spcBef>
                <a:spcPts val="1200"/>
              </a:spcBef>
              <a:spcAft>
                <a:spcPts val="300"/>
              </a:spcAft>
              <a:buNone/>
            </a:pPr>
            <a:r>
              <a:rPr lang="hr-HR" b="1" i="1" dirty="0">
                <a:effectLst/>
                <a:latin typeface="Arial" panose="020B0604020202020204" pitchFamily="34" charset="0"/>
                <a:ea typeface="Times New Roman" panose="02020603050405020304" pitchFamily="18" charset="0"/>
                <a:cs typeface="Arial" panose="020B0604020202020204" pitchFamily="34" charset="0"/>
                <a:hlinkClick r:id="rId4" action="ppaction://hlinkfile"/>
              </a:rPr>
              <a:t>Politika zaštite osobnih podataka</a:t>
            </a:r>
            <a:endParaRPr lang="hr-HR"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1" name="TekstniOkvir 10">
            <a:extLst>
              <a:ext uri="{FF2B5EF4-FFF2-40B4-BE49-F238E27FC236}">
                <a16:creationId xmlns:a16="http://schemas.microsoft.com/office/drawing/2014/main" id="{01719243-E27F-6EDD-9674-3763057B64D1}"/>
              </a:ext>
            </a:extLst>
          </p:cNvPr>
          <p:cNvSpPr txBox="1"/>
          <p:nvPr/>
        </p:nvSpPr>
        <p:spPr>
          <a:xfrm>
            <a:off x="8179923" y="5761335"/>
            <a:ext cx="1609926" cy="456535"/>
          </a:xfrm>
          <a:prstGeom prst="rect">
            <a:avLst/>
          </a:prstGeom>
          <a:noFill/>
        </p:spPr>
        <p:txBody>
          <a:bodyPr wrap="square">
            <a:spAutoFit/>
          </a:bodyPr>
          <a:lstStyle/>
          <a:p>
            <a:pPr>
              <a:lnSpc>
                <a:spcPct val="150000"/>
              </a:lnSpc>
              <a:spcBef>
                <a:spcPts val="1200"/>
              </a:spcBef>
              <a:spcAft>
                <a:spcPts val="300"/>
              </a:spcAft>
              <a:buNone/>
            </a:pPr>
            <a:r>
              <a:rPr lang="hr-HR" b="1" i="1" dirty="0">
                <a:effectLst/>
                <a:latin typeface="Arial" panose="020B0604020202020204" pitchFamily="34" charset="0"/>
                <a:ea typeface="Times New Roman" panose="02020603050405020304" pitchFamily="18" charset="0"/>
                <a:cs typeface="Arial" panose="020B0604020202020204" pitchFamily="34" charset="0"/>
                <a:hlinkClick r:id="rId5" action="ppaction://hlinkfile"/>
              </a:rPr>
              <a:t>Privola</a:t>
            </a:r>
            <a:endParaRPr lang="hr-HR"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2" name="TekstniOkvir 11">
            <a:extLst>
              <a:ext uri="{FF2B5EF4-FFF2-40B4-BE49-F238E27FC236}">
                <a16:creationId xmlns:a16="http://schemas.microsoft.com/office/drawing/2014/main" id="{61D3DF67-002A-68C0-C9BE-626B3A537BB1}"/>
              </a:ext>
            </a:extLst>
          </p:cNvPr>
          <p:cNvSpPr txBox="1"/>
          <p:nvPr/>
        </p:nvSpPr>
        <p:spPr>
          <a:xfrm>
            <a:off x="8143672" y="6103736"/>
            <a:ext cx="3403060" cy="456535"/>
          </a:xfrm>
          <a:prstGeom prst="rect">
            <a:avLst/>
          </a:prstGeom>
          <a:noFill/>
        </p:spPr>
        <p:txBody>
          <a:bodyPr wrap="square">
            <a:spAutoFit/>
          </a:bodyPr>
          <a:lstStyle/>
          <a:p>
            <a:pPr>
              <a:lnSpc>
                <a:spcPct val="150000"/>
              </a:lnSpc>
              <a:spcBef>
                <a:spcPts val="1200"/>
              </a:spcBef>
              <a:spcAft>
                <a:spcPts val="300"/>
              </a:spcAft>
              <a:buNone/>
            </a:pPr>
            <a:r>
              <a:rPr lang="hr-HR" b="1" i="1" dirty="0">
                <a:effectLst/>
                <a:latin typeface="Arial" panose="020B0604020202020204" pitchFamily="34" charset="0"/>
                <a:ea typeface="Times New Roman" panose="02020603050405020304" pitchFamily="18" charset="0"/>
                <a:cs typeface="Arial" panose="020B0604020202020204" pitchFamily="34" charset="0"/>
                <a:hlinkClick r:id="rId6" action="ppaction://hlinkfile"/>
              </a:rPr>
              <a:t>Evidencija privola</a:t>
            </a:r>
            <a:endParaRPr lang="hr-HR"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5" name="TekstniOkvir 14">
            <a:extLst>
              <a:ext uri="{FF2B5EF4-FFF2-40B4-BE49-F238E27FC236}">
                <a16:creationId xmlns:a16="http://schemas.microsoft.com/office/drawing/2014/main" id="{7AA3242A-DA68-F8D2-668C-EC2F6B7D7F76}"/>
              </a:ext>
            </a:extLst>
          </p:cNvPr>
          <p:cNvSpPr txBox="1"/>
          <p:nvPr/>
        </p:nvSpPr>
        <p:spPr>
          <a:xfrm>
            <a:off x="3566385" y="6332003"/>
            <a:ext cx="4544863" cy="456535"/>
          </a:xfrm>
          <a:prstGeom prst="rect">
            <a:avLst/>
          </a:prstGeom>
          <a:noFill/>
        </p:spPr>
        <p:txBody>
          <a:bodyPr wrap="square">
            <a:spAutoFit/>
          </a:bodyPr>
          <a:lstStyle/>
          <a:p>
            <a:pPr>
              <a:lnSpc>
                <a:spcPct val="150000"/>
              </a:lnSpc>
              <a:spcBef>
                <a:spcPts val="1200"/>
              </a:spcBef>
              <a:spcAft>
                <a:spcPts val="300"/>
              </a:spcAft>
              <a:buNone/>
            </a:pPr>
            <a:r>
              <a:rPr lang="hr-HR" b="1" i="1" dirty="0">
                <a:effectLst/>
                <a:latin typeface="Arial" panose="020B0604020202020204" pitchFamily="34" charset="0"/>
                <a:ea typeface="Times New Roman" panose="02020603050405020304" pitchFamily="18" charset="0"/>
                <a:cs typeface="Arial" panose="020B0604020202020204" pitchFamily="34" charset="0"/>
              </a:rPr>
              <a:t>Registar evidencija-zbirka evidencija</a:t>
            </a:r>
            <a:endParaRPr lang="hr-HR" i="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3" name="TekstniOkvir 12">
            <a:extLst>
              <a:ext uri="{FF2B5EF4-FFF2-40B4-BE49-F238E27FC236}">
                <a16:creationId xmlns:a16="http://schemas.microsoft.com/office/drawing/2014/main" id="{A648283A-93FB-E3CA-728E-2E0BC0146408}"/>
              </a:ext>
            </a:extLst>
          </p:cNvPr>
          <p:cNvSpPr txBox="1"/>
          <p:nvPr/>
        </p:nvSpPr>
        <p:spPr>
          <a:xfrm>
            <a:off x="8131356" y="6401465"/>
            <a:ext cx="3403060" cy="456535"/>
          </a:xfrm>
          <a:prstGeom prst="rect">
            <a:avLst/>
          </a:prstGeom>
          <a:noFill/>
        </p:spPr>
        <p:txBody>
          <a:bodyPr wrap="square">
            <a:spAutoFit/>
          </a:bodyPr>
          <a:lstStyle/>
          <a:p>
            <a:pPr>
              <a:lnSpc>
                <a:spcPct val="150000"/>
              </a:lnSpc>
              <a:spcBef>
                <a:spcPts val="1200"/>
              </a:spcBef>
              <a:spcAft>
                <a:spcPts val="300"/>
              </a:spcAft>
              <a:buNone/>
            </a:pPr>
            <a:r>
              <a:rPr lang="hr-HR" b="1" i="1" dirty="0">
                <a:effectLst/>
                <a:latin typeface="Arial" panose="020B0604020202020204" pitchFamily="34" charset="0"/>
                <a:ea typeface="Times New Roman" panose="02020603050405020304" pitchFamily="18" charset="0"/>
                <a:cs typeface="Arial" panose="020B0604020202020204" pitchFamily="34" charset="0"/>
                <a:hlinkClick r:id="rId7" action="ppaction://hlinkfile"/>
              </a:rPr>
              <a:t>Izjava o povjerljivosti</a:t>
            </a:r>
            <a:endParaRPr lang="hr-HR" i="1"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02799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fade">
                                      <p:cBhvr>
                                        <p:cTn id="6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4" grpId="0"/>
      <p:bldP spid="9" grpId="0"/>
      <p:bldP spid="10" grpId="0"/>
      <p:bldP spid="11" grpId="0"/>
      <p:bldP spid="12" grpId="0"/>
      <p:bldP spid="15" grpId="0"/>
      <p:bldP spid="1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niOkvir 3">
            <a:extLst>
              <a:ext uri="{FF2B5EF4-FFF2-40B4-BE49-F238E27FC236}">
                <a16:creationId xmlns:a16="http://schemas.microsoft.com/office/drawing/2014/main" id="{BE48237C-DFC9-06C3-023D-6DBC455E2170}"/>
              </a:ext>
            </a:extLst>
          </p:cNvPr>
          <p:cNvSpPr txBox="1"/>
          <p:nvPr/>
        </p:nvSpPr>
        <p:spPr>
          <a:xfrm>
            <a:off x="178667" y="1346235"/>
            <a:ext cx="11834666" cy="5511765"/>
          </a:xfrm>
          <a:prstGeom prst="rect">
            <a:avLst/>
          </a:prstGeom>
          <a:noFill/>
        </p:spPr>
        <p:txBody>
          <a:bodyPr wrap="square">
            <a:spAutoFit/>
          </a:bodyPr>
          <a:lstStyle/>
          <a:p>
            <a:pPr algn="ctr"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Članak 8.</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 ako je obrada podataka potrebna u svrhu izvršavanja prava i obveza koje ima voditelj zbirke osobnih podataka na temelju posebnih propisa, ili</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 ako je obrada nužna radi zaštite života ili tjelesnog integriteta ispitanika ili druge osobe kada ispitanik zbog fizičkih ili pravnih razloga nije u mogućnosti dati svoju privolu, ili</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 ako se obrada provodi u okviru djelatnosti ustanove, udruženja ili bilo kojeg drugog neprofitnog tijela s političkom, filozofskom, vjerskom, sindikalnom ili drugom svrhom te pod uvjetom da se obrada isključivo odnosi na njihove članove te da podaci ne budu otkriveni trećoj strani bez pristanka ispitanika, ili</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 ako je obrada podataka potrebna radi uspostave, ostvarenja ili zaštite potraživanja propisanih zakonom, ili</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 ako je ispitanik sam objavio te podatke, ili</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 ako je obrada podataka potrebna u svrhe preventivne medicine, medicinske dijagnoze, zdravstvene skrbi ili upravljanja zdravstvenim službama, pod uvjetom da podatke obrađuje zdravstveni djelatnik na temelju propisa i pravila donesenih od strane nadležnih tijela.</a:t>
            </a:r>
            <a:endParaRPr lang="hr-HR" sz="2000" dirty="0">
              <a:effectLst/>
              <a:latin typeface="Times New Roman" panose="02020603050405020304" pitchFamily="18" charset="0"/>
              <a:ea typeface="Times New Roman" panose="02020603050405020304" pitchFamily="18" charset="0"/>
            </a:endParaRPr>
          </a:p>
          <a:p>
            <a:pPr algn="just" fontAlgn="base">
              <a:buNone/>
            </a:pPr>
            <a:r>
              <a:rPr lang="hr-HR" sz="1800" i="1" dirty="0">
                <a:solidFill>
                  <a:srgbClr val="000000"/>
                </a:solidFill>
                <a:effectLst/>
                <a:latin typeface="Arial" panose="020B0604020202020204" pitchFamily="34" charset="0"/>
                <a:ea typeface="Times New Roman" panose="02020603050405020304" pitchFamily="18" charset="0"/>
              </a:rPr>
              <a:t>Odredbom članka 6. Zakona o izmjenama i dopunama Zakona o zaštiti osobnih podataka (»narodne novine«, br. 130/11.) stupio na snagu 24. studenoga 2011., stavak 2. je izmijenjen.</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pPr>
            <a:r>
              <a:rPr lang="hr-HR" sz="1800" dirty="0">
                <a:solidFill>
                  <a:srgbClr val="000000"/>
                </a:solidFill>
                <a:effectLst/>
                <a:latin typeface="Arial" panose="020B0604020202020204" pitchFamily="34" charset="0"/>
                <a:ea typeface="Times New Roman" panose="02020603050405020304" pitchFamily="18" charset="0"/>
              </a:rPr>
              <a:t>U slučaju iz stavka 2. ovoga članka, obrada podataka mora biti posebno označena i zaštićena.</a:t>
            </a:r>
            <a:endParaRPr lang="hr-HR" sz="2000" dirty="0">
              <a:effectLst/>
              <a:latin typeface="Times New Roman" panose="02020603050405020304" pitchFamily="18" charset="0"/>
              <a:ea typeface="Times New Roman" panose="02020603050405020304" pitchFamily="18" charset="0"/>
            </a:endParaRPr>
          </a:p>
        </p:txBody>
      </p:sp>
      <p:grpSp>
        <p:nvGrpSpPr>
          <p:cNvPr id="2" name="Group 74">
            <a:extLst>
              <a:ext uri="{FF2B5EF4-FFF2-40B4-BE49-F238E27FC236}">
                <a16:creationId xmlns:a16="http://schemas.microsoft.com/office/drawing/2014/main" id="{39451485-DC01-6AE5-5E42-02B4D0559285}"/>
              </a:ext>
            </a:extLst>
          </p:cNvPr>
          <p:cNvGrpSpPr>
            <a:grpSpLocks/>
          </p:cNvGrpSpPr>
          <p:nvPr/>
        </p:nvGrpSpPr>
        <p:grpSpPr bwMode="auto">
          <a:xfrm>
            <a:off x="1770435" y="46466"/>
            <a:ext cx="2871396" cy="1736443"/>
            <a:chOff x="5152" y="119"/>
            <a:chExt cx="962" cy="598"/>
          </a:xfrm>
        </p:grpSpPr>
        <p:pic>
          <p:nvPicPr>
            <p:cNvPr id="3" name="Picture 75">
              <a:extLst>
                <a:ext uri="{FF2B5EF4-FFF2-40B4-BE49-F238E27FC236}">
                  <a16:creationId xmlns:a16="http://schemas.microsoft.com/office/drawing/2014/main" id="{EE08CCCC-4F81-55A2-047D-8A50C3553BA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Box 76">
              <a:extLst>
                <a:ext uri="{FF2B5EF4-FFF2-40B4-BE49-F238E27FC236}">
                  <a16:creationId xmlns:a16="http://schemas.microsoft.com/office/drawing/2014/main" id="{99893790-E8B3-8F4A-498D-E5E0177938F1}"/>
                </a:ext>
              </a:extLst>
            </p:cNvPr>
            <p:cNvSpPr txBox="1">
              <a:spLocks noChangeArrowheads="1"/>
            </p:cNvSpPr>
            <p:nvPr/>
          </p:nvSpPr>
          <p:spPr bwMode="auto">
            <a:xfrm>
              <a:off x="5260" y="176"/>
              <a:ext cx="764" cy="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1600" b="1" dirty="0">
                  <a:solidFill>
                    <a:srgbClr val="000000"/>
                  </a:solidFill>
                  <a:effectLst/>
                  <a:ea typeface="Calibri" panose="020F0502020204030204" pitchFamily="34" charset="0"/>
                </a:rPr>
                <a:t>Zakon o zaštiti osobnih podataka NN 103/03, 118/06, 41/08, 130/11, 106/12 </a:t>
              </a:r>
              <a:endParaRPr lang="hr-HR" altLang="sr-Latn-RS" sz="1600" b="1" dirty="0"/>
            </a:p>
          </p:txBody>
        </p:sp>
      </p:grpSp>
      <p:grpSp>
        <p:nvGrpSpPr>
          <p:cNvPr id="6" name="Group 74">
            <a:extLst>
              <a:ext uri="{FF2B5EF4-FFF2-40B4-BE49-F238E27FC236}">
                <a16:creationId xmlns:a16="http://schemas.microsoft.com/office/drawing/2014/main" id="{74174903-71EF-9185-8740-904CFAD402CB}"/>
              </a:ext>
            </a:extLst>
          </p:cNvPr>
          <p:cNvGrpSpPr>
            <a:grpSpLocks/>
          </p:cNvGrpSpPr>
          <p:nvPr/>
        </p:nvGrpSpPr>
        <p:grpSpPr bwMode="auto">
          <a:xfrm>
            <a:off x="6947941" y="56558"/>
            <a:ext cx="3027915" cy="1726351"/>
            <a:chOff x="5152" y="119"/>
            <a:chExt cx="962" cy="632"/>
          </a:xfrm>
        </p:grpSpPr>
        <p:pic>
          <p:nvPicPr>
            <p:cNvPr id="7" name="Picture 75">
              <a:extLst>
                <a:ext uri="{FF2B5EF4-FFF2-40B4-BE49-F238E27FC236}">
                  <a16:creationId xmlns:a16="http://schemas.microsoft.com/office/drawing/2014/main" id="{F6D2E0BF-0348-58F7-3C93-BB694115A79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76">
              <a:extLst>
                <a:ext uri="{FF2B5EF4-FFF2-40B4-BE49-F238E27FC236}">
                  <a16:creationId xmlns:a16="http://schemas.microsoft.com/office/drawing/2014/main" id="{AF647E56-41BA-EC2B-4117-FF45ABF0FB29}"/>
                </a:ext>
              </a:extLst>
            </p:cNvPr>
            <p:cNvSpPr txBox="1">
              <a:spLocks noChangeArrowheads="1"/>
            </p:cNvSpPr>
            <p:nvPr/>
          </p:nvSpPr>
          <p:spPr bwMode="auto">
            <a:xfrm>
              <a:off x="5260" y="176"/>
              <a:ext cx="764" cy="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1600" b="1" i="1" dirty="0">
                  <a:effectLst/>
                  <a:ea typeface="Calibri" panose="020F0502020204030204" pitchFamily="34" charset="0"/>
                </a:rPr>
                <a:t>Uredba (EU) 2016/679 Europskog parlamenta i vijeća od 27. travnja 2016</a:t>
              </a:r>
              <a:r>
                <a:rPr lang="hr-HR" sz="1600" i="1" dirty="0">
                  <a:effectLst/>
                  <a:ea typeface="Calibri" panose="020F0502020204030204" pitchFamily="34" charset="0"/>
                </a:rPr>
                <a:t>. </a:t>
              </a:r>
              <a:endParaRPr lang="hr-HR" altLang="sr-Latn-RS" sz="1600" b="1" dirty="0"/>
            </a:p>
          </p:txBody>
        </p:sp>
      </p:grpSp>
    </p:spTree>
    <p:extLst>
      <p:ext uri="{BB962C8B-B14F-4D97-AF65-F5344CB8AC3E}">
        <p14:creationId xmlns:p14="http://schemas.microsoft.com/office/powerpoint/2010/main" val="2377764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niOkvir 7">
            <a:extLst>
              <a:ext uri="{FF2B5EF4-FFF2-40B4-BE49-F238E27FC236}">
                <a16:creationId xmlns:a16="http://schemas.microsoft.com/office/drawing/2014/main" id="{713635D9-5CA9-C117-40BC-D215645C77B4}"/>
              </a:ext>
            </a:extLst>
          </p:cNvPr>
          <p:cNvSpPr txBox="1"/>
          <p:nvPr/>
        </p:nvSpPr>
        <p:spPr>
          <a:xfrm>
            <a:off x="145915" y="1573427"/>
            <a:ext cx="11916383" cy="1257973"/>
          </a:xfrm>
          <a:prstGeom prst="rect">
            <a:avLst/>
          </a:prstGeom>
          <a:noFill/>
        </p:spPr>
        <p:txBody>
          <a:bodyPr wrap="square">
            <a:spAutoFit/>
          </a:bodyPr>
          <a:lstStyle/>
          <a:p>
            <a:pPr>
              <a:lnSpc>
                <a:spcPct val="107000"/>
              </a:lnSpc>
              <a:spcAft>
                <a:spcPts val="675"/>
              </a:spcAft>
            </a:pPr>
            <a:r>
              <a:rPr lang="hr-HR" sz="2400" b="1" i="1" dirty="0">
                <a:effectLst/>
                <a:latin typeface="Arial" panose="020B0604020202020204" pitchFamily="34" charset="0"/>
                <a:ea typeface="Times New Roman" panose="02020603050405020304" pitchFamily="18" charset="0"/>
                <a:cs typeface="Times New Roman" panose="02020603050405020304" pitchFamily="18" charset="0"/>
              </a:rPr>
              <a:t>Zakonom o udrugama uređuje se osnivanje, pravni položaj, djelovanje, registracija, financiranje, imovina, odgovornost, statusne promjene, nadzor, prestanak postojanja udruge sa svojstvom pravne osobe. </a:t>
            </a:r>
            <a:endParaRPr lang="hr-HR" sz="2400" b="1"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kstniOkvir 9">
            <a:extLst>
              <a:ext uri="{FF2B5EF4-FFF2-40B4-BE49-F238E27FC236}">
                <a16:creationId xmlns:a16="http://schemas.microsoft.com/office/drawing/2014/main" id="{19938B34-EB2A-378C-225E-082A607016AE}"/>
              </a:ext>
            </a:extLst>
          </p:cNvPr>
          <p:cNvSpPr txBox="1"/>
          <p:nvPr/>
        </p:nvSpPr>
        <p:spPr>
          <a:xfrm>
            <a:off x="265076" y="3060608"/>
            <a:ext cx="11797219" cy="1257973"/>
          </a:xfrm>
          <a:prstGeom prst="rect">
            <a:avLst/>
          </a:prstGeom>
          <a:noFill/>
        </p:spPr>
        <p:txBody>
          <a:bodyPr wrap="square">
            <a:spAutoFit/>
          </a:bodyPr>
          <a:lstStyle/>
          <a:p>
            <a:pPr>
              <a:lnSpc>
                <a:spcPct val="107000"/>
              </a:lnSpc>
              <a:spcAft>
                <a:spcPts val="675"/>
              </a:spcAft>
            </a:pPr>
            <a:r>
              <a:rPr lang="hr-HR" sz="2400" b="1" i="1" dirty="0">
                <a:effectLst/>
                <a:latin typeface="Arial" panose="020B0604020202020204" pitchFamily="34" charset="0"/>
                <a:ea typeface="Times New Roman" panose="02020603050405020304" pitchFamily="18" charset="0"/>
                <a:cs typeface="Times New Roman" panose="02020603050405020304" pitchFamily="18" charset="0"/>
              </a:rPr>
              <a:t>Cilj ovog Zakona je osigurati učinkovito djelovanje udruga sa svojstvom pravne osobe te stvoriti preduvjete za djelotvorno financiranje programa i projekata od interesa za opće dobro koje provode udruge u Republici Hrvatskoj.</a:t>
            </a:r>
            <a:endParaRPr lang="hr-HR" sz="2400" b="1"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kstniOkvir 11">
            <a:extLst>
              <a:ext uri="{FF2B5EF4-FFF2-40B4-BE49-F238E27FC236}">
                <a16:creationId xmlns:a16="http://schemas.microsoft.com/office/drawing/2014/main" id="{C575B577-201D-B2F6-D4A7-1D7F70D739C9}"/>
              </a:ext>
            </a:extLst>
          </p:cNvPr>
          <p:cNvSpPr txBox="1"/>
          <p:nvPr/>
        </p:nvSpPr>
        <p:spPr>
          <a:xfrm>
            <a:off x="265077" y="4450100"/>
            <a:ext cx="11797219" cy="2227854"/>
          </a:xfrm>
          <a:prstGeom prst="rect">
            <a:avLst/>
          </a:prstGeom>
          <a:noFill/>
        </p:spPr>
        <p:txBody>
          <a:bodyPr wrap="square">
            <a:spAutoFit/>
          </a:bodyPr>
          <a:lstStyle/>
          <a:p>
            <a:pPr algn="ctr">
              <a:lnSpc>
                <a:spcPct val="107000"/>
              </a:lnSpc>
              <a:spcAft>
                <a:spcPts val="675"/>
              </a:spcAft>
              <a:buNone/>
            </a:pPr>
            <a:r>
              <a:rPr lang="hr-HR" sz="2400" b="1" i="1" dirty="0">
                <a:effectLst/>
                <a:latin typeface="Arial" panose="020B0604020202020204" pitchFamily="34" charset="0"/>
                <a:ea typeface="Times New Roman" panose="02020603050405020304" pitchFamily="18" charset="0"/>
                <a:cs typeface="Times New Roman" panose="02020603050405020304" pitchFamily="18" charset="0"/>
              </a:rPr>
              <a:t>Načelo </a:t>
            </a:r>
            <a:r>
              <a:rPr lang="hr-HR" sz="2400" b="1" i="1" dirty="0" err="1">
                <a:effectLst/>
                <a:latin typeface="Arial" panose="020B0604020202020204" pitchFamily="34" charset="0"/>
                <a:ea typeface="Times New Roman" panose="02020603050405020304" pitchFamily="18" charset="0"/>
                <a:cs typeface="Times New Roman" panose="02020603050405020304" pitchFamily="18" charset="0"/>
              </a:rPr>
              <a:t>neprofitnosti</a:t>
            </a:r>
            <a:endParaRPr lang="hr-HR" sz="2400" b="1" i="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sz="2400" b="1" i="1" dirty="0">
                <a:effectLst/>
                <a:latin typeface="Arial" panose="020B0604020202020204" pitchFamily="34" charset="0"/>
                <a:ea typeface="Times New Roman" panose="02020603050405020304" pitchFamily="18" charset="0"/>
                <a:cs typeface="Times New Roman" panose="02020603050405020304" pitchFamily="18" charset="0"/>
              </a:rPr>
              <a:t>Članak 9.</a:t>
            </a:r>
            <a:endParaRPr lang="hr-HR" sz="24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pPr>
            <a:r>
              <a:rPr lang="hr-HR" sz="2400" b="1" i="1" dirty="0">
                <a:effectLst/>
                <a:latin typeface="Arial" panose="020B0604020202020204" pitchFamily="34" charset="0"/>
                <a:ea typeface="Times New Roman" panose="02020603050405020304" pitchFamily="18" charset="0"/>
                <a:cs typeface="Times New Roman" panose="02020603050405020304" pitchFamily="18" charset="0"/>
              </a:rPr>
              <a:t>Djelovanje udruge temelji se na načelu </a:t>
            </a:r>
            <a:r>
              <a:rPr lang="hr-HR" sz="2400" b="1" i="1" dirty="0" err="1">
                <a:effectLst/>
                <a:latin typeface="Arial" panose="020B0604020202020204" pitchFamily="34" charset="0"/>
                <a:ea typeface="Times New Roman" panose="02020603050405020304" pitchFamily="18" charset="0"/>
                <a:cs typeface="Times New Roman" panose="02020603050405020304" pitchFamily="18" charset="0"/>
              </a:rPr>
              <a:t>neprofitnosti</a:t>
            </a:r>
            <a:r>
              <a:rPr lang="hr-HR" sz="2400" b="1" i="1" dirty="0">
                <a:effectLst/>
                <a:latin typeface="Arial" panose="020B0604020202020204" pitchFamily="34" charset="0"/>
                <a:ea typeface="Times New Roman" panose="02020603050405020304" pitchFamily="18" charset="0"/>
                <a:cs typeface="Times New Roman" panose="02020603050405020304" pitchFamily="18" charset="0"/>
              </a:rPr>
              <a:t>, što znači da se udruga ne osniva sa svrhom stjecanja dobiti, ali može obavljati gospodarsku djelatnost, sukladno zakonu i statutu.</a:t>
            </a:r>
            <a:endParaRPr lang="hr-HR" sz="2400" b="1" i="1"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 name="Group 74">
            <a:extLst>
              <a:ext uri="{FF2B5EF4-FFF2-40B4-BE49-F238E27FC236}">
                <a16:creationId xmlns:a16="http://schemas.microsoft.com/office/drawing/2014/main" id="{63EA8FD6-62F1-0CB5-8B52-0F9F1BC99D1C}"/>
              </a:ext>
            </a:extLst>
          </p:cNvPr>
          <p:cNvGrpSpPr>
            <a:grpSpLocks/>
          </p:cNvGrpSpPr>
          <p:nvPr/>
        </p:nvGrpSpPr>
        <p:grpSpPr bwMode="auto">
          <a:xfrm>
            <a:off x="4451160" y="94809"/>
            <a:ext cx="2834857" cy="1338537"/>
            <a:chOff x="5152" y="119"/>
            <a:chExt cx="962" cy="544"/>
          </a:xfrm>
        </p:grpSpPr>
        <p:pic>
          <p:nvPicPr>
            <p:cNvPr id="3" name="Picture 75">
              <a:extLst>
                <a:ext uri="{FF2B5EF4-FFF2-40B4-BE49-F238E27FC236}">
                  <a16:creationId xmlns:a16="http://schemas.microsoft.com/office/drawing/2014/main" id="{DC2EAEF5-05FC-3FF5-1074-922485E99F9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Box 76">
              <a:extLst>
                <a:ext uri="{FF2B5EF4-FFF2-40B4-BE49-F238E27FC236}">
                  <a16:creationId xmlns:a16="http://schemas.microsoft.com/office/drawing/2014/main" id="{CD689D16-30A9-C019-7663-A9A64123BF7E}"/>
                </a:ext>
              </a:extLst>
            </p:cNvPr>
            <p:cNvSpPr txBox="1">
              <a:spLocks noChangeArrowheads="1"/>
            </p:cNvSpPr>
            <p:nvPr/>
          </p:nvSpPr>
          <p:spPr bwMode="auto">
            <a:xfrm>
              <a:off x="5260" y="176"/>
              <a:ext cx="812" cy="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altLang="sr-Latn-RS" sz="1800" b="1" dirty="0"/>
                <a:t>Zakon o udrugama NN </a:t>
              </a:r>
              <a:r>
                <a:rPr lang="hr-HR" sz="1800" b="1" dirty="0">
                  <a:effectLst/>
                  <a:latin typeface="Arial" panose="020B0604020202020204" pitchFamily="34" charset="0"/>
                  <a:ea typeface="Aptos" panose="020B0004020202020204" pitchFamily="34" charset="0"/>
                </a:rPr>
                <a:t>74/14 , 98/19,151/22 </a:t>
              </a:r>
              <a:r>
                <a:rPr lang="hr-HR" altLang="sr-Latn-RS" sz="1800" b="1" dirty="0"/>
                <a:t> </a:t>
              </a:r>
            </a:p>
          </p:txBody>
        </p:sp>
      </p:grpSp>
    </p:spTree>
    <p:extLst>
      <p:ext uri="{BB962C8B-B14F-4D97-AF65-F5344CB8AC3E}">
        <p14:creationId xmlns:p14="http://schemas.microsoft.com/office/powerpoint/2010/main" val="2791975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DCB0260E-D82F-5F7F-1FD6-E31E8FECD844}"/>
              </a:ext>
            </a:extLst>
          </p:cNvPr>
          <p:cNvSpPr txBox="1"/>
          <p:nvPr/>
        </p:nvSpPr>
        <p:spPr>
          <a:xfrm>
            <a:off x="139024" y="80533"/>
            <a:ext cx="11913952" cy="369332"/>
          </a:xfrm>
          <a:prstGeom prst="rect">
            <a:avLst/>
          </a:prstGeom>
          <a:noFill/>
        </p:spPr>
        <p:txBody>
          <a:bodyPr wrap="square">
            <a:spAutoFit/>
          </a:bodyPr>
          <a:lstStyle/>
          <a:p>
            <a:r>
              <a:rPr lang="hr-HR" dirty="0">
                <a:latin typeface="Arial" panose="020B0604020202020204" pitchFamily="34" charset="0"/>
                <a:cs typeface="Arial" panose="020B0604020202020204" pitchFamily="34" charset="0"/>
              </a:rPr>
              <a:t>U skladu s člankom  3. Uredbe (EU) 2016/679 Europskog parlamenta i Vijeća,</a:t>
            </a:r>
          </a:p>
        </p:txBody>
      </p:sp>
      <p:sp>
        <p:nvSpPr>
          <p:cNvPr id="7" name="TekstniOkvir 6">
            <a:extLst>
              <a:ext uri="{FF2B5EF4-FFF2-40B4-BE49-F238E27FC236}">
                <a16:creationId xmlns:a16="http://schemas.microsoft.com/office/drawing/2014/main" id="{33CC6D00-3739-FCB4-91DE-74D2B4262253}"/>
              </a:ext>
            </a:extLst>
          </p:cNvPr>
          <p:cNvSpPr txBox="1"/>
          <p:nvPr/>
        </p:nvSpPr>
        <p:spPr>
          <a:xfrm>
            <a:off x="139023" y="449865"/>
            <a:ext cx="11913951" cy="369332"/>
          </a:xfrm>
          <a:prstGeom prst="rect">
            <a:avLst/>
          </a:prstGeom>
          <a:noFill/>
        </p:spPr>
        <p:txBody>
          <a:bodyPr wrap="square">
            <a:spAutoFit/>
          </a:bodyPr>
          <a:lstStyle/>
          <a:p>
            <a:r>
              <a:rPr lang="hr-HR" dirty="0">
                <a:latin typeface="Arial" panose="020B0604020202020204" pitchFamily="34" charset="0"/>
                <a:cs typeface="Arial" panose="020B0604020202020204" pitchFamily="34" charset="0"/>
              </a:rPr>
              <a:t>Udruga umirovljenika, obveznik je primjene Uredbe nadzire prikupljanje, </a:t>
            </a:r>
          </a:p>
        </p:txBody>
      </p:sp>
      <p:sp>
        <p:nvSpPr>
          <p:cNvPr id="9" name="TekstniOkvir 8">
            <a:extLst>
              <a:ext uri="{FF2B5EF4-FFF2-40B4-BE49-F238E27FC236}">
                <a16:creationId xmlns:a16="http://schemas.microsoft.com/office/drawing/2014/main" id="{02544784-5C1C-B7CC-328E-4DBB69C1E63F}"/>
              </a:ext>
            </a:extLst>
          </p:cNvPr>
          <p:cNvSpPr txBox="1"/>
          <p:nvPr/>
        </p:nvSpPr>
        <p:spPr>
          <a:xfrm>
            <a:off x="139023" y="865363"/>
            <a:ext cx="11913950" cy="369332"/>
          </a:xfrm>
          <a:prstGeom prst="rect">
            <a:avLst/>
          </a:prstGeom>
          <a:noFill/>
        </p:spPr>
        <p:txBody>
          <a:bodyPr wrap="square">
            <a:spAutoFit/>
          </a:bodyPr>
          <a:lstStyle/>
          <a:p>
            <a:r>
              <a:rPr lang="hr-HR" dirty="0">
                <a:latin typeface="Arial" panose="020B0604020202020204" pitchFamily="34" charset="0"/>
                <a:cs typeface="Arial" panose="020B0604020202020204" pitchFamily="34" charset="0"/>
              </a:rPr>
              <a:t>obradu, korištenje i zaštitu osobnih podataka svih fizičkih osoba čije podatke uzima i koristi.</a:t>
            </a:r>
          </a:p>
        </p:txBody>
      </p:sp>
    </p:spTree>
    <p:extLst>
      <p:ext uri="{BB962C8B-B14F-4D97-AF65-F5344CB8AC3E}">
        <p14:creationId xmlns:p14="http://schemas.microsoft.com/office/powerpoint/2010/main" val="386529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1FF5DA30-0D18-BD2E-D1D3-AC3AAA1969C6}"/>
              </a:ext>
            </a:extLst>
          </p:cNvPr>
          <p:cNvSpPr txBox="1">
            <a:spLocks noChangeArrowheads="1"/>
          </p:cNvSpPr>
          <p:nvPr/>
        </p:nvSpPr>
        <p:spPr>
          <a:xfrm>
            <a:off x="310790" y="245083"/>
            <a:ext cx="11770962" cy="812800"/>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0"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 pos="8982075" algn="l"/>
                <a:tab pos="9431338" algn="l"/>
                <a:tab pos="9880600" algn="l"/>
                <a:tab pos="10329863" algn="l"/>
                <a:tab pos="10779125" algn="l"/>
                <a:tab pos="10780713" algn="l"/>
              </a:tabLst>
            </a:pPr>
            <a:r>
              <a:rPr lang="hr-HR" altLang="sr-Latn-RS" sz="4000" b="1" dirty="0">
                <a:latin typeface="Arial" panose="020B0604020202020204" pitchFamily="34" charset="0"/>
                <a:cs typeface="Arial" panose="020B0604020202020204" pitchFamily="34" charset="0"/>
              </a:rPr>
              <a:t>Evidencija primljenih i danih jamstava i garancija</a:t>
            </a:r>
          </a:p>
        </p:txBody>
      </p:sp>
      <p:sp>
        <p:nvSpPr>
          <p:cNvPr id="5" name="Rectangle 2">
            <a:extLst>
              <a:ext uri="{FF2B5EF4-FFF2-40B4-BE49-F238E27FC236}">
                <a16:creationId xmlns:a16="http://schemas.microsoft.com/office/drawing/2014/main" id="{3F847FA2-B9E1-C677-3C70-DF47B5306B18}"/>
              </a:ext>
            </a:extLst>
          </p:cNvPr>
          <p:cNvSpPr txBox="1">
            <a:spLocks noChangeArrowheads="1"/>
          </p:cNvSpPr>
          <p:nvPr/>
        </p:nvSpPr>
        <p:spPr>
          <a:xfrm>
            <a:off x="228599" y="914400"/>
            <a:ext cx="11853153" cy="43482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334963">
              <a:spcBef>
                <a:spcPts val="513"/>
              </a:spcBef>
              <a:buFontTx/>
              <a:buNone/>
              <a:tabLst>
                <a:tab pos="0" algn="l"/>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 pos="8982075" algn="l"/>
                <a:tab pos="9431338" algn="l"/>
                <a:tab pos="9880600" algn="l"/>
                <a:tab pos="10329863" algn="l"/>
                <a:tab pos="10779125" algn="l"/>
                <a:tab pos="10780713" algn="l"/>
              </a:tabLst>
            </a:pPr>
            <a:endParaRPr lang="hr-HR" altLang="sr-Latn-RS" sz="2400" dirty="0">
              <a:latin typeface="Arial" panose="020B0604020202020204" pitchFamily="34" charset="0"/>
              <a:cs typeface="Arial" panose="020B0604020202020204" pitchFamily="34" charset="0"/>
            </a:endParaRPr>
          </a:p>
          <a:p>
            <a:pPr indent="-334963">
              <a:spcBef>
                <a:spcPts val="513"/>
              </a:spcBef>
              <a:buFontTx/>
              <a:buNone/>
              <a:tabLst>
                <a:tab pos="0" algn="l"/>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 pos="8982075" algn="l"/>
                <a:tab pos="9431338" algn="l"/>
                <a:tab pos="9880600" algn="l"/>
                <a:tab pos="10329863" algn="l"/>
                <a:tab pos="10779125" algn="l"/>
                <a:tab pos="10780713" algn="l"/>
              </a:tabLst>
            </a:pPr>
            <a:r>
              <a:rPr lang="hr-HR" altLang="sr-Latn-RS" sz="2400" dirty="0">
                <a:latin typeface="Arial" panose="020B0604020202020204" pitchFamily="34" charset="0"/>
                <a:cs typeface="Arial" panose="020B0604020202020204" pitchFamily="34" charset="0"/>
              </a:rPr>
              <a:t>Sukladno Zakonu o financijskom poslovanju i računovodstvu neprofitnih organizacija, udruge koje</a:t>
            </a:r>
          </a:p>
          <a:p>
            <a:pPr indent="-334963">
              <a:spcBef>
                <a:spcPts val="513"/>
              </a:spcBef>
              <a:buFontTx/>
              <a:buNone/>
              <a:tabLst>
                <a:tab pos="0" algn="l"/>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 pos="8982075" algn="l"/>
                <a:tab pos="9431338" algn="l"/>
                <a:tab pos="9880600" algn="l"/>
                <a:tab pos="10329863" algn="l"/>
                <a:tab pos="10779125" algn="l"/>
                <a:tab pos="10780713" algn="l"/>
              </a:tabLst>
            </a:pPr>
            <a:r>
              <a:rPr lang="hr-HR" altLang="sr-Latn-RS" sz="2400" dirty="0">
                <a:latin typeface="Arial" panose="020B0604020202020204" pitchFamily="34" charset="0"/>
                <a:cs typeface="Arial" panose="020B0604020202020204" pitchFamily="34" charset="0"/>
              </a:rPr>
              <a:t>vode dvojno knjigovodstvo imaju obvezu voditi Evidenciju danih jamstava i garancija  </a:t>
            </a:r>
          </a:p>
          <a:p>
            <a:pPr indent="-334963">
              <a:spcBef>
                <a:spcPts val="513"/>
              </a:spcBef>
              <a:buFontTx/>
              <a:buNone/>
              <a:tabLst>
                <a:tab pos="0" algn="l"/>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 pos="8982075" algn="l"/>
                <a:tab pos="9431338" algn="l"/>
                <a:tab pos="9880600" algn="l"/>
                <a:tab pos="10329863" algn="l"/>
                <a:tab pos="10779125" algn="l"/>
                <a:tab pos="10780713" algn="l"/>
              </a:tabLst>
            </a:pPr>
            <a:r>
              <a:rPr lang="hr-HR" altLang="sr-Latn-RS" sz="2400" dirty="0">
                <a:latin typeface="Arial" panose="020B0604020202020204" pitchFamily="34" charset="0"/>
                <a:cs typeface="Arial" panose="020B0604020202020204" pitchFamily="34" charset="0"/>
              </a:rPr>
              <a:t>(Članak 14., st. 3, točka 1. Zakona).</a:t>
            </a:r>
          </a:p>
          <a:p>
            <a:pPr indent="-334963">
              <a:spcBef>
                <a:spcPts val="513"/>
              </a:spcBef>
              <a:buFontTx/>
              <a:buNone/>
              <a:tabLst>
                <a:tab pos="0" algn="l"/>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 pos="8982075" algn="l"/>
                <a:tab pos="9431338" algn="l"/>
                <a:tab pos="9880600" algn="l"/>
                <a:tab pos="10329863" algn="l"/>
                <a:tab pos="10779125" algn="l"/>
                <a:tab pos="10780713" algn="l"/>
              </a:tabLst>
            </a:pPr>
            <a:endParaRPr lang="hr-HR" altLang="sr-Latn-RS" sz="2400" dirty="0">
              <a:latin typeface="Arial" panose="020B0604020202020204" pitchFamily="34" charset="0"/>
              <a:cs typeface="Arial" panose="020B0604020202020204" pitchFamily="34" charset="0"/>
            </a:endParaRPr>
          </a:p>
          <a:p>
            <a:pPr indent="-334963">
              <a:spcBef>
                <a:spcPts val="513"/>
              </a:spcBef>
              <a:buFontTx/>
              <a:buNone/>
              <a:tabLst>
                <a:tab pos="0" algn="l"/>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 pos="8982075" algn="l"/>
                <a:tab pos="9431338" algn="l"/>
                <a:tab pos="9880600" algn="l"/>
                <a:tab pos="10329863" algn="l"/>
                <a:tab pos="10779125" algn="l"/>
                <a:tab pos="10780713" algn="l"/>
              </a:tabLst>
            </a:pPr>
            <a:r>
              <a:rPr lang="hr-HR" altLang="sr-Latn-RS" sz="2400" dirty="0">
                <a:latin typeface="Arial" panose="020B0604020202020204" pitchFamily="34" charset="0"/>
                <a:cs typeface="Arial" panose="020B0604020202020204" pitchFamily="34" charset="0"/>
              </a:rPr>
              <a:t>- sadržaj i oblik nisu zakonom propisani ali iz čijeg sadržaja treba biti vidljivo: tko daje jamstvo,</a:t>
            </a:r>
          </a:p>
          <a:p>
            <a:pPr indent="-334963">
              <a:spcBef>
                <a:spcPts val="513"/>
              </a:spcBef>
              <a:buFontTx/>
              <a:buNone/>
              <a:tabLst>
                <a:tab pos="0" algn="l"/>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 pos="8982075" algn="l"/>
                <a:tab pos="9431338" algn="l"/>
                <a:tab pos="9880600" algn="l"/>
                <a:tab pos="10329863" algn="l"/>
                <a:tab pos="10779125" algn="l"/>
                <a:tab pos="10780713" algn="l"/>
              </a:tabLst>
            </a:pPr>
            <a:r>
              <a:rPr lang="hr-HR" altLang="sr-Latn-RS" sz="2400" dirty="0">
                <a:latin typeface="Arial" panose="020B0604020202020204" pitchFamily="34" charset="0"/>
                <a:cs typeface="Arial" panose="020B0604020202020204" pitchFamily="34" charset="0"/>
              </a:rPr>
              <a:t> kome se daje jamstvo, iznos jamstva, status jamstva (</a:t>
            </a:r>
            <a:r>
              <a:rPr lang="hr-HR" altLang="sr-Latn-RS" sz="2400" b="1" dirty="0">
                <a:latin typeface="Arial" panose="020B0604020202020204" pitchFamily="34" charset="0"/>
                <a:cs typeface="Arial" panose="020B0604020202020204" pitchFamily="34" charset="0"/>
              </a:rPr>
              <a:t>datum vraćanja zadužnice, poništenja i/ili</a:t>
            </a:r>
          </a:p>
          <a:p>
            <a:pPr indent="-334963">
              <a:spcBef>
                <a:spcPts val="513"/>
              </a:spcBef>
              <a:buFontTx/>
              <a:buNone/>
              <a:tabLst>
                <a:tab pos="0" algn="l"/>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 pos="8982075" algn="l"/>
                <a:tab pos="9431338" algn="l"/>
                <a:tab pos="9880600" algn="l"/>
                <a:tab pos="10329863" algn="l"/>
                <a:tab pos="10779125" algn="l"/>
                <a:tab pos="10780713" algn="l"/>
              </a:tabLst>
            </a:pPr>
            <a:r>
              <a:rPr lang="hr-HR" altLang="sr-Latn-RS" sz="2400" b="1" dirty="0">
                <a:latin typeface="Arial" panose="020B0604020202020204" pitchFamily="34" charset="0"/>
                <a:cs typeface="Arial" panose="020B0604020202020204" pitchFamily="34" charset="0"/>
              </a:rPr>
              <a:t> slično)</a:t>
            </a:r>
          </a:p>
        </p:txBody>
      </p:sp>
    </p:spTree>
    <p:extLst>
      <p:ext uri="{BB962C8B-B14F-4D97-AF65-F5344CB8AC3E}">
        <p14:creationId xmlns:p14="http://schemas.microsoft.com/office/powerpoint/2010/main" val="101006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niOkvir 3">
            <a:extLst>
              <a:ext uri="{FF2B5EF4-FFF2-40B4-BE49-F238E27FC236}">
                <a16:creationId xmlns:a16="http://schemas.microsoft.com/office/drawing/2014/main" id="{97727231-62CD-CE46-DEF9-EF845CBC4336}"/>
              </a:ext>
            </a:extLst>
          </p:cNvPr>
          <p:cNvSpPr txBox="1"/>
          <p:nvPr/>
        </p:nvSpPr>
        <p:spPr>
          <a:xfrm>
            <a:off x="233462" y="2629116"/>
            <a:ext cx="11838564" cy="707886"/>
          </a:xfrm>
          <a:prstGeom prst="rect">
            <a:avLst/>
          </a:prstGeom>
          <a:noFill/>
        </p:spPr>
        <p:txBody>
          <a:bodyPr wrap="square">
            <a:spAutoFit/>
          </a:bodyPr>
          <a:lstStyle/>
          <a:p>
            <a:pPr algn="ctr">
              <a:spcBef>
                <a:spcPts val="360"/>
              </a:spcBef>
              <a:spcAft>
                <a:spcPts val="360"/>
              </a:spcAft>
            </a:pPr>
            <a:r>
              <a:rPr lang="hr-HR"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Udruga koja vodi jednostavno knjigovodstvo obavezna je sastaviti bilješke uz godišnji financijski izvještaj o primicima i izdacima</a:t>
            </a:r>
            <a:endParaRPr lang="hr-HR" sz="2000" b="1" dirty="0">
              <a:effectLst/>
              <a:latin typeface="Arial" panose="020B0604020202020204" pitchFamily="34" charset="0"/>
              <a:ea typeface="Times New Roman" panose="02020603050405020304" pitchFamily="18" charset="0"/>
              <a:cs typeface="Arial" panose="020B0604020202020204" pitchFamily="34" charset="0"/>
            </a:endParaRPr>
          </a:p>
        </p:txBody>
      </p:sp>
      <p:grpSp>
        <p:nvGrpSpPr>
          <p:cNvPr id="5" name="Group 74">
            <a:extLst>
              <a:ext uri="{FF2B5EF4-FFF2-40B4-BE49-F238E27FC236}">
                <a16:creationId xmlns:a16="http://schemas.microsoft.com/office/drawing/2014/main" id="{DFB89674-3885-F599-319E-1645C252AD0F}"/>
              </a:ext>
            </a:extLst>
          </p:cNvPr>
          <p:cNvGrpSpPr>
            <a:grpSpLocks/>
          </p:cNvGrpSpPr>
          <p:nvPr/>
        </p:nvGrpSpPr>
        <p:grpSpPr bwMode="auto">
          <a:xfrm>
            <a:off x="3101420" y="114743"/>
            <a:ext cx="4515338" cy="2278262"/>
            <a:chOff x="5152" y="119"/>
            <a:chExt cx="962" cy="550"/>
          </a:xfrm>
        </p:grpSpPr>
        <p:pic>
          <p:nvPicPr>
            <p:cNvPr id="6" name="Picture 75">
              <a:extLst>
                <a:ext uri="{FF2B5EF4-FFF2-40B4-BE49-F238E27FC236}">
                  <a16:creationId xmlns:a16="http://schemas.microsoft.com/office/drawing/2014/main" id="{FB632766-3D14-EB11-65D8-869121AA29A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Box 76">
              <a:extLst>
                <a:ext uri="{FF2B5EF4-FFF2-40B4-BE49-F238E27FC236}">
                  <a16:creationId xmlns:a16="http://schemas.microsoft.com/office/drawing/2014/main" id="{CCB10E1D-7AC6-3CA6-FF41-B106D73B0183}"/>
                </a:ext>
              </a:extLst>
            </p:cNvPr>
            <p:cNvSpPr txBox="1">
              <a:spLocks noChangeArrowheads="1"/>
            </p:cNvSpPr>
            <p:nvPr/>
          </p:nvSpPr>
          <p:spPr bwMode="auto">
            <a:xfrm>
              <a:off x="5260" y="176"/>
              <a:ext cx="764" cy="4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000" b="1" dirty="0">
                  <a:effectLst/>
                  <a:ea typeface="Aptos" panose="020B0004020202020204" pitchFamily="34" charset="0"/>
                </a:rPr>
                <a:t>Pravilnik o izvještavanju u neprofitnom računovodstvu i Registru neprofitnih organizacija NN 31/15, 67/17, 115/18, 21/21</a:t>
              </a:r>
              <a:endParaRPr lang="hr-HR" altLang="sr-Latn-RS" sz="2000" b="1" dirty="0"/>
            </a:p>
          </p:txBody>
        </p:sp>
      </p:grpSp>
      <p:sp>
        <p:nvSpPr>
          <p:cNvPr id="8" name="TekstniOkvir 7">
            <a:extLst>
              <a:ext uri="{FF2B5EF4-FFF2-40B4-BE49-F238E27FC236}">
                <a16:creationId xmlns:a16="http://schemas.microsoft.com/office/drawing/2014/main" id="{1AD9180A-1FF9-D877-9494-92802BAD95E5}"/>
              </a:ext>
            </a:extLst>
          </p:cNvPr>
          <p:cNvSpPr txBox="1"/>
          <p:nvPr/>
        </p:nvSpPr>
        <p:spPr>
          <a:xfrm>
            <a:off x="441036" y="3520999"/>
            <a:ext cx="2856641" cy="400110"/>
          </a:xfrm>
          <a:prstGeom prst="rect">
            <a:avLst/>
          </a:prstGeom>
          <a:noFill/>
        </p:spPr>
        <p:txBody>
          <a:bodyPr wrap="square">
            <a:spAutoFit/>
          </a:bodyPr>
          <a:lstStyle/>
          <a:p>
            <a:pPr algn="ctr">
              <a:spcBef>
                <a:spcPts val="360"/>
              </a:spcBef>
              <a:spcAft>
                <a:spcPts val="360"/>
              </a:spcAft>
            </a:pPr>
            <a:r>
              <a:rPr lang="hr-HR"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Što sadrže bilješke?</a:t>
            </a:r>
            <a:endParaRPr lang="hr-HR" sz="2000" b="1"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9" name="TekstniOkvir 8">
            <a:extLst>
              <a:ext uri="{FF2B5EF4-FFF2-40B4-BE49-F238E27FC236}">
                <a16:creationId xmlns:a16="http://schemas.microsoft.com/office/drawing/2014/main" id="{FB8A4F63-8304-EAA4-DF21-E85B7F54D2C2}"/>
              </a:ext>
            </a:extLst>
          </p:cNvPr>
          <p:cNvSpPr txBox="1"/>
          <p:nvPr/>
        </p:nvSpPr>
        <p:spPr>
          <a:xfrm>
            <a:off x="145915" y="4105106"/>
            <a:ext cx="11720167" cy="2451953"/>
          </a:xfrm>
          <a:prstGeom prst="rect">
            <a:avLst/>
          </a:prstGeom>
          <a:noFill/>
        </p:spPr>
        <p:txBody>
          <a:bodyPr wrap="square">
            <a:spAutoFit/>
          </a:bodyPr>
          <a:lstStyle/>
          <a:p>
            <a:pPr>
              <a:spcBef>
                <a:spcPts val="360"/>
              </a:spcBef>
              <a:spcAft>
                <a:spcPts val="360"/>
              </a:spcAft>
            </a:pPr>
            <a:r>
              <a:rPr lang="hr-HR"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Bilješke su dopuna podataka iz godišnjeg financijskog izvještaja o primicima i izdacima kako bi se bolje razumjeli ti podaci. Bilješke mogu biti opisne, brojčane ili kombinirane, mogu se prikazati i grafikonima.</a:t>
            </a:r>
          </a:p>
          <a:p>
            <a:pPr>
              <a:spcBef>
                <a:spcPts val="360"/>
              </a:spcBef>
              <a:spcAft>
                <a:spcPts val="360"/>
              </a:spcAft>
            </a:pPr>
            <a:r>
              <a:rPr lang="hr-HR"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U bilješkama je potrebno navesti razloge zbog kojih je došlo do odstupanja u odnosu na ostvarenje iz prethodne godine.</a:t>
            </a:r>
          </a:p>
          <a:p>
            <a:pPr>
              <a:spcBef>
                <a:spcPts val="360"/>
              </a:spcBef>
              <a:spcAft>
                <a:spcPts val="360"/>
              </a:spcAft>
            </a:pPr>
            <a:r>
              <a:rPr lang="hr-HR"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Bilješke se ne dostavljanju nikome. Moraju biti raspoložive u slučaju da ih zatraži Ministarstvo financija na uvid.</a:t>
            </a:r>
            <a:endParaRPr lang="hr-HR" sz="2000" b="1" dirty="0">
              <a:effectLst/>
              <a:latin typeface="Arial" panose="020B0604020202020204" pitchFamily="34" charset="0"/>
              <a:ea typeface="Times New Roman" panose="02020603050405020304" pitchFamily="18" charset="0"/>
              <a:cs typeface="Arial" panose="020B0604020202020204" pitchFamily="34" charset="0"/>
            </a:endParaRPr>
          </a:p>
        </p:txBody>
      </p:sp>
      <p:grpSp>
        <p:nvGrpSpPr>
          <p:cNvPr id="2" name="Group 74">
            <a:extLst>
              <a:ext uri="{FF2B5EF4-FFF2-40B4-BE49-F238E27FC236}">
                <a16:creationId xmlns:a16="http://schemas.microsoft.com/office/drawing/2014/main" id="{99D2935B-1858-E8C4-6D21-D37ADE835A7C}"/>
              </a:ext>
            </a:extLst>
          </p:cNvPr>
          <p:cNvGrpSpPr>
            <a:grpSpLocks/>
          </p:cNvGrpSpPr>
          <p:nvPr/>
        </p:nvGrpSpPr>
        <p:grpSpPr bwMode="auto">
          <a:xfrm>
            <a:off x="9220117" y="726842"/>
            <a:ext cx="2161244" cy="1029210"/>
            <a:chOff x="5152" y="119"/>
            <a:chExt cx="962" cy="544"/>
          </a:xfrm>
        </p:grpSpPr>
        <p:pic>
          <p:nvPicPr>
            <p:cNvPr id="3" name="Picture 75">
              <a:extLst>
                <a:ext uri="{FF2B5EF4-FFF2-40B4-BE49-F238E27FC236}">
                  <a16:creationId xmlns:a16="http://schemas.microsoft.com/office/drawing/2014/main" id="{18FA745F-615F-496E-63B0-E49D2149621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 Box 76">
              <a:extLst>
                <a:ext uri="{FF2B5EF4-FFF2-40B4-BE49-F238E27FC236}">
                  <a16:creationId xmlns:a16="http://schemas.microsoft.com/office/drawing/2014/main" id="{C2DF4562-CF95-5936-FB01-0A4D2658D311}"/>
                </a:ext>
              </a:extLst>
            </p:cNvPr>
            <p:cNvSpPr txBox="1">
              <a:spLocks noChangeArrowheads="1"/>
            </p:cNvSpPr>
            <p:nvPr/>
          </p:nvSpPr>
          <p:spPr bwMode="auto">
            <a:xfrm>
              <a:off x="5260" y="176"/>
              <a:ext cx="764"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000" b="1" dirty="0">
                  <a:effectLst/>
                  <a:ea typeface="Aptos" panose="020B0004020202020204" pitchFamily="34" charset="0"/>
                </a:rPr>
                <a:t>Bilješke</a:t>
              </a:r>
              <a:endParaRPr lang="hr-HR" altLang="sr-Latn-RS" sz="2000" b="1" dirty="0"/>
            </a:p>
          </p:txBody>
        </p:sp>
      </p:grpSp>
      <p:sp>
        <p:nvSpPr>
          <p:cNvPr id="11" name="Strelica: pruge udesno 10">
            <a:extLst>
              <a:ext uri="{FF2B5EF4-FFF2-40B4-BE49-F238E27FC236}">
                <a16:creationId xmlns:a16="http://schemas.microsoft.com/office/drawing/2014/main" id="{4AB5D2C4-09C0-AE58-67F2-6302B0E9883D}"/>
              </a:ext>
            </a:extLst>
          </p:cNvPr>
          <p:cNvSpPr/>
          <p:nvPr/>
        </p:nvSpPr>
        <p:spPr>
          <a:xfrm>
            <a:off x="7756838" y="1025852"/>
            <a:ext cx="1323198" cy="431189"/>
          </a:xfrm>
          <a:prstGeom prst="strip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bg1"/>
              </a:solidFill>
            </a:endParaRPr>
          </a:p>
        </p:txBody>
      </p:sp>
    </p:spTree>
    <p:extLst>
      <p:ext uri="{BB962C8B-B14F-4D97-AF65-F5344CB8AC3E}">
        <p14:creationId xmlns:p14="http://schemas.microsoft.com/office/powerpoint/2010/main" val="930999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ppt_x"/>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additive="base">
                                        <p:cTn id="33" dur="500" fill="hold"/>
                                        <p:tgtEl>
                                          <p:spTgt spid="8"/>
                                        </p:tgtEl>
                                        <p:attrNameLst>
                                          <p:attrName>ppt_x</p:attrName>
                                        </p:attrNameLst>
                                      </p:cBhvr>
                                      <p:tavLst>
                                        <p:tav tm="0">
                                          <p:val>
                                            <p:strVal val="#ppt_x"/>
                                          </p:val>
                                        </p:tav>
                                        <p:tav tm="100000">
                                          <p:val>
                                            <p:strVal val="#ppt_x"/>
                                          </p:val>
                                        </p:tav>
                                      </p:tavLst>
                                    </p:anim>
                                    <p:anim calcmode="lin" valueType="num">
                                      <p:cBhvr additive="base">
                                        <p:cTn id="3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ppt_x"/>
                                          </p:val>
                                        </p:tav>
                                        <p:tav tm="100000">
                                          <p:val>
                                            <p:strVal val="#ppt_x"/>
                                          </p:val>
                                        </p:tav>
                                      </p:tavLst>
                                    </p:anim>
                                    <p:anim calcmode="lin" valueType="num">
                                      <p:cBhvr additive="base">
                                        <p:cTn id="4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P spid="11"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4">
            <a:extLst>
              <a:ext uri="{FF2B5EF4-FFF2-40B4-BE49-F238E27FC236}">
                <a16:creationId xmlns:a16="http://schemas.microsoft.com/office/drawing/2014/main" id="{63074285-7975-C580-79D4-E9E86365A210}"/>
              </a:ext>
            </a:extLst>
          </p:cNvPr>
          <p:cNvGrpSpPr>
            <a:grpSpLocks/>
          </p:cNvGrpSpPr>
          <p:nvPr/>
        </p:nvGrpSpPr>
        <p:grpSpPr bwMode="auto">
          <a:xfrm>
            <a:off x="4080743" y="37784"/>
            <a:ext cx="4586602" cy="1862164"/>
            <a:chOff x="5152" y="119"/>
            <a:chExt cx="962" cy="544"/>
          </a:xfrm>
        </p:grpSpPr>
        <p:pic>
          <p:nvPicPr>
            <p:cNvPr id="3" name="Picture 75">
              <a:extLst>
                <a:ext uri="{FF2B5EF4-FFF2-40B4-BE49-F238E27FC236}">
                  <a16:creationId xmlns:a16="http://schemas.microsoft.com/office/drawing/2014/main" id="{51DF8DEE-117B-F440-6C24-10C399534D8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Box 76">
              <a:extLst>
                <a:ext uri="{FF2B5EF4-FFF2-40B4-BE49-F238E27FC236}">
                  <a16:creationId xmlns:a16="http://schemas.microsoft.com/office/drawing/2014/main" id="{B4E826D9-B06C-ACCE-FBBF-7AFF48FA58E2}"/>
                </a:ext>
              </a:extLst>
            </p:cNvPr>
            <p:cNvSpPr txBox="1">
              <a:spLocks noChangeArrowheads="1"/>
            </p:cNvSpPr>
            <p:nvPr/>
          </p:nvSpPr>
          <p:spPr bwMode="auto">
            <a:xfrm>
              <a:off x="5220" y="164"/>
              <a:ext cx="827" cy="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100" b="1" dirty="0">
                  <a:effectLst/>
                  <a:ea typeface="Aptos" panose="020B0004020202020204" pitchFamily="34" charset="0"/>
                </a:rPr>
                <a:t>Pravilnik o neprofitnom računovodstvu i računskom planu NN </a:t>
              </a:r>
              <a:r>
                <a:rPr lang="hr-HR" sz="1800" b="1" u="sng" dirty="0">
                  <a:solidFill>
                    <a:srgbClr val="0000FF"/>
                  </a:solidFill>
                  <a:effectLst/>
                  <a:latin typeface="Arial" panose="020B0604020202020204" pitchFamily="34" charset="0"/>
                  <a:ea typeface="Calibri" panose="020F0502020204030204" pitchFamily="34" charset="0"/>
                  <a:hlinkClick r:id="rId3"/>
                </a:rPr>
                <a:t>01/15</a:t>
              </a:r>
              <a:r>
                <a:rPr lang="hr-HR" sz="1800" dirty="0">
                  <a:effectLst/>
                  <a:latin typeface="Arial" panose="020B0604020202020204" pitchFamily="34" charset="0"/>
                  <a:ea typeface="Calibri" panose="020F0502020204030204" pitchFamily="34" charset="0"/>
                </a:rPr>
                <a:t>, </a:t>
              </a:r>
              <a:r>
                <a:rPr lang="hr-HR" sz="1800" b="1" u="sng" dirty="0">
                  <a:solidFill>
                    <a:srgbClr val="0000FF"/>
                  </a:solidFill>
                  <a:effectLst/>
                  <a:latin typeface="Arial" panose="020B0604020202020204" pitchFamily="34" charset="0"/>
                  <a:ea typeface="Calibri" panose="020F0502020204030204" pitchFamily="34" charset="0"/>
                  <a:hlinkClick r:id="rId4"/>
                </a:rPr>
                <a:t>25/17</a:t>
              </a:r>
              <a:r>
                <a:rPr lang="hr-HR" sz="1800" dirty="0">
                  <a:effectLst/>
                  <a:latin typeface="Arial" panose="020B0604020202020204" pitchFamily="34" charset="0"/>
                  <a:ea typeface="Calibri" panose="020F0502020204030204" pitchFamily="34" charset="0"/>
                </a:rPr>
                <a:t>, </a:t>
              </a:r>
              <a:r>
                <a:rPr lang="hr-HR" sz="1800" b="1" u="sng" dirty="0">
                  <a:solidFill>
                    <a:srgbClr val="0000FF"/>
                  </a:solidFill>
                  <a:effectLst/>
                  <a:latin typeface="Arial" panose="020B0604020202020204" pitchFamily="34" charset="0"/>
                  <a:ea typeface="Calibri" panose="020F0502020204030204" pitchFamily="34" charset="0"/>
                  <a:hlinkClick r:id="rId5"/>
                </a:rPr>
                <a:t>96/18</a:t>
              </a:r>
              <a:r>
                <a:rPr lang="hr-HR" sz="1800" dirty="0">
                  <a:effectLst/>
                  <a:latin typeface="Arial" panose="020B0604020202020204" pitchFamily="34" charset="0"/>
                  <a:ea typeface="Calibri" panose="020F0502020204030204" pitchFamily="34" charset="0"/>
                </a:rPr>
                <a:t>, </a:t>
              </a:r>
              <a:r>
                <a:rPr lang="hr-HR" sz="1800" b="1" u="sng" dirty="0">
                  <a:solidFill>
                    <a:srgbClr val="0000FF"/>
                  </a:solidFill>
                  <a:effectLst/>
                  <a:latin typeface="Arial" panose="020B0604020202020204" pitchFamily="34" charset="0"/>
                  <a:ea typeface="Calibri" panose="020F0502020204030204" pitchFamily="34" charset="0"/>
                  <a:hlinkClick r:id="rId6"/>
                </a:rPr>
                <a:t>103/18</a:t>
              </a:r>
              <a:r>
                <a:rPr lang="hr-HR" sz="1800" dirty="0">
                  <a:effectLst/>
                  <a:latin typeface="Arial" panose="020B0604020202020204" pitchFamily="34" charset="0"/>
                  <a:ea typeface="Calibri" panose="020F0502020204030204" pitchFamily="34" charset="0"/>
                </a:rPr>
                <a:t>, </a:t>
              </a:r>
              <a:r>
                <a:rPr lang="hr-HR" sz="1800" b="1" u="sng" dirty="0">
                  <a:solidFill>
                    <a:srgbClr val="0000FF"/>
                  </a:solidFill>
                  <a:effectLst/>
                  <a:latin typeface="Arial" panose="020B0604020202020204" pitchFamily="34" charset="0"/>
                  <a:ea typeface="Calibri" panose="020F0502020204030204" pitchFamily="34" charset="0"/>
                  <a:hlinkClick r:id="rId7"/>
                </a:rPr>
                <a:t>134/22</a:t>
              </a:r>
              <a:endParaRPr lang="hr-HR" altLang="sr-Latn-RS" sz="2100" b="1" dirty="0"/>
            </a:p>
          </p:txBody>
        </p:sp>
      </p:grpSp>
      <p:sp>
        <p:nvSpPr>
          <p:cNvPr id="6" name="TekstniOkvir 5">
            <a:extLst>
              <a:ext uri="{FF2B5EF4-FFF2-40B4-BE49-F238E27FC236}">
                <a16:creationId xmlns:a16="http://schemas.microsoft.com/office/drawing/2014/main" id="{79723DA5-ACA0-965C-42DE-F9B5B5130825}"/>
              </a:ext>
            </a:extLst>
          </p:cNvPr>
          <p:cNvSpPr txBox="1"/>
          <p:nvPr/>
        </p:nvSpPr>
        <p:spPr>
          <a:xfrm>
            <a:off x="137808" y="1792944"/>
            <a:ext cx="11916383" cy="1779974"/>
          </a:xfrm>
          <a:prstGeom prst="rect">
            <a:avLst/>
          </a:prstGeom>
          <a:noFill/>
        </p:spPr>
        <p:txBody>
          <a:bodyPr wrap="square">
            <a:spAutoFit/>
          </a:bodyPr>
          <a:lstStyle/>
          <a:p>
            <a:pPr>
              <a:lnSpc>
                <a:spcPct val="115000"/>
              </a:lnSpc>
              <a:spcAft>
                <a:spcPts val="800"/>
              </a:spcAft>
              <a:buNone/>
            </a:pPr>
            <a:r>
              <a:rPr lang="hr-HR" sz="2000" kern="100" dirty="0">
                <a:effectLst/>
                <a:latin typeface="Arial" panose="020B0604020202020204" pitchFamily="34" charset="0"/>
                <a:ea typeface="Calibri" panose="020F0502020204030204" pitchFamily="34" charset="0"/>
                <a:cs typeface="Arial" panose="020B0604020202020204" pitchFamily="34" charset="0"/>
              </a:rPr>
              <a:t>Članak 1.</a:t>
            </a:r>
          </a:p>
          <a:p>
            <a:pPr>
              <a:buNone/>
            </a:pPr>
            <a:r>
              <a:rPr lang="hr-HR" sz="2000" dirty="0">
                <a:effectLst/>
                <a:latin typeface="Arial" panose="020B0604020202020204" pitchFamily="34" charset="0"/>
                <a:ea typeface="Calibri" panose="020F0502020204030204" pitchFamily="34" charset="0"/>
                <a:cs typeface="Arial" panose="020B0604020202020204" pitchFamily="34" charset="0"/>
              </a:rPr>
              <a:t>Pravilnikom o neprofitnom računovodstvu i računskom planu (u daljnjem tekstu: Pravilnik) definira se raspored, sadržaj i primjena računa u računskom planu, način vođenja jednostavnog knjigovodstva i primjena novčanog računovodstvenog načela, minimalni sadržaj poslovnih knjiga jednostavnog knjigovodstva </a:t>
            </a:r>
            <a:endParaRPr lang="hr-HR" sz="2000" dirty="0">
              <a:latin typeface="Arial" panose="020B0604020202020204" pitchFamily="34" charset="0"/>
              <a:cs typeface="Arial" panose="020B0604020202020204" pitchFamily="34" charset="0"/>
            </a:endParaRPr>
          </a:p>
        </p:txBody>
      </p:sp>
      <p:sp>
        <p:nvSpPr>
          <p:cNvPr id="8" name="TekstniOkvir 7">
            <a:extLst>
              <a:ext uri="{FF2B5EF4-FFF2-40B4-BE49-F238E27FC236}">
                <a16:creationId xmlns:a16="http://schemas.microsoft.com/office/drawing/2014/main" id="{B73DDFC5-ADC5-DF60-6BAE-8808C420F94C}"/>
              </a:ext>
            </a:extLst>
          </p:cNvPr>
          <p:cNvSpPr txBox="1"/>
          <p:nvPr/>
        </p:nvSpPr>
        <p:spPr>
          <a:xfrm>
            <a:off x="68903" y="3490233"/>
            <a:ext cx="12054192" cy="1620957"/>
          </a:xfrm>
          <a:prstGeom prst="rect">
            <a:avLst/>
          </a:prstGeom>
          <a:noFill/>
        </p:spPr>
        <p:txBody>
          <a:bodyPr wrap="square">
            <a:spAutoFit/>
          </a:bodyPr>
          <a:lstStyle/>
          <a:p>
            <a:pPr>
              <a:lnSpc>
                <a:spcPct val="115000"/>
              </a:lnSpc>
              <a:spcAft>
                <a:spcPts val="800"/>
              </a:spcAft>
              <a:buNone/>
            </a:pPr>
            <a:r>
              <a:rPr lang="hr-HR" sz="2000" kern="100" dirty="0">
                <a:effectLst/>
                <a:latin typeface="Arial" panose="020B0604020202020204" pitchFamily="34" charset="0"/>
                <a:ea typeface="Calibri" panose="020F0502020204030204" pitchFamily="34" charset="0"/>
                <a:cs typeface="Arial" panose="020B0604020202020204" pitchFamily="34" charset="0"/>
              </a:rPr>
              <a:t>Članak 5.</a:t>
            </a:r>
          </a:p>
          <a:p>
            <a:pPr>
              <a:lnSpc>
                <a:spcPct val="115000"/>
              </a:lnSpc>
              <a:spcAft>
                <a:spcPts val="800"/>
              </a:spcAft>
              <a:buNone/>
            </a:pPr>
            <a:r>
              <a:rPr lang="hr-HR" sz="2000" kern="100" dirty="0">
                <a:effectLst/>
                <a:latin typeface="Arial" panose="020B0604020202020204" pitchFamily="34" charset="0"/>
                <a:ea typeface="Calibri" panose="020F0502020204030204" pitchFamily="34" charset="0"/>
                <a:cs typeface="Arial" panose="020B0604020202020204" pitchFamily="34" charset="0"/>
              </a:rPr>
              <a:t>(1) Zakonski zastupnik odgovoran je za ustroj, zakonito poslovanje i vođenje računovodstvenih poslova.</a:t>
            </a:r>
          </a:p>
          <a:p>
            <a:pPr>
              <a:buNone/>
            </a:pPr>
            <a:r>
              <a:rPr lang="hr-HR" sz="2000" dirty="0">
                <a:effectLst/>
                <a:latin typeface="Arial" panose="020B0604020202020204" pitchFamily="34" charset="0"/>
                <a:ea typeface="Calibri" panose="020F0502020204030204" pitchFamily="34" charset="0"/>
                <a:cs typeface="Arial" panose="020B0604020202020204" pitchFamily="34" charset="0"/>
              </a:rPr>
              <a:t>(2) Vođenje računovodstvenih poslova može se ugovorom povjeriti drugoj stručnoj pravnoj ili fizičkoj osobi</a:t>
            </a:r>
            <a:endParaRPr lang="hr-HR" sz="2000" dirty="0">
              <a:latin typeface="Arial" panose="020B0604020202020204" pitchFamily="34" charset="0"/>
              <a:cs typeface="Arial" panose="020B0604020202020204" pitchFamily="34" charset="0"/>
            </a:endParaRPr>
          </a:p>
        </p:txBody>
      </p:sp>
      <p:sp>
        <p:nvSpPr>
          <p:cNvPr id="10" name="TekstniOkvir 9">
            <a:extLst>
              <a:ext uri="{FF2B5EF4-FFF2-40B4-BE49-F238E27FC236}">
                <a16:creationId xmlns:a16="http://schemas.microsoft.com/office/drawing/2014/main" id="{9C7703EF-E1D2-64D6-29E5-94A819A1FE46}"/>
              </a:ext>
            </a:extLst>
          </p:cNvPr>
          <p:cNvSpPr txBox="1"/>
          <p:nvPr/>
        </p:nvSpPr>
        <p:spPr>
          <a:xfrm>
            <a:off x="102140" y="4988257"/>
            <a:ext cx="12054192" cy="1869743"/>
          </a:xfrm>
          <a:prstGeom prst="rect">
            <a:avLst/>
          </a:prstGeom>
          <a:noFill/>
        </p:spPr>
        <p:txBody>
          <a:bodyPr wrap="square">
            <a:spAutoFit/>
          </a:bodyPr>
          <a:lstStyle/>
          <a:p>
            <a:pPr>
              <a:lnSpc>
                <a:spcPct val="115000"/>
              </a:lnSpc>
              <a:spcAft>
                <a:spcPts val="800"/>
              </a:spcAft>
              <a:buNone/>
            </a:pPr>
            <a:r>
              <a:rPr lang="hr-HR" sz="1800" b="1" kern="100" dirty="0">
                <a:effectLst/>
                <a:latin typeface="Arial" panose="020B0604020202020204" pitchFamily="34" charset="0"/>
                <a:ea typeface="Calibri" panose="020F0502020204030204" pitchFamily="34" charset="0"/>
                <a:cs typeface="Times New Roman" panose="02020603050405020304" pitchFamily="18" charset="0"/>
              </a:rPr>
              <a:t>III. JEDNOSTAVNO KNJIGOVODSTVO I PRIMJENA NOVČANOG RAČUNOVODSTVENOG NAČELA</a:t>
            </a:r>
            <a:endParaRPr lang="hr-H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buNone/>
            </a:pPr>
            <a:r>
              <a:rPr lang="hr-HR" sz="1800" kern="100" dirty="0">
                <a:effectLst/>
                <a:latin typeface="Arial" panose="020B0604020202020204" pitchFamily="34" charset="0"/>
                <a:ea typeface="Calibri" panose="020F0502020204030204" pitchFamily="34" charset="0"/>
                <a:cs typeface="Times New Roman" panose="02020603050405020304" pitchFamily="18" charset="0"/>
              </a:rPr>
              <a:t>Članak 52.  (NN </a:t>
            </a:r>
            <a:r>
              <a:rPr lang="hr-HR" sz="1800" b="1" u="sng" kern="100" dirty="0">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7"/>
              </a:rPr>
              <a:t>134/22</a:t>
            </a:r>
            <a:r>
              <a:rPr lang="hr-HR" sz="1800" kern="100" dirty="0">
                <a:effectLst/>
                <a:latin typeface="Arial" panose="020B0604020202020204" pitchFamily="34" charset="0"/>
                <a:ea typeface="Calibri" panose="020F0502020204030204" pitchFamily="34" charset="0"/>
                <a:cs typeface="Times New Roman" panose="02020603050405020304" pitchFamily="18" charset="0"/>
              </a:rPr>
              <a:t>)</a:t>
            </a:r>
            <a:endParaRPr lang="hr-HR"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hr-HR" sz="1800" kern="100" dirty="0">
                <a:effectLst/>
                <a:latin typeface="Arial" panose="020B0604020202020204" pitchFamily="34" charset="0"/>
                <a:ea typeface="Calibri" panose="020F0502020204030204" pitchFamily="34" charset="0"/>
                <a:cs typeface="Times New Roman" panose="02020603050405020304" pitchFamily="18" charset="0"/>
              </a:rPr>
              <a:t>(1) Neprofitna organizacija kojoj je vrijednost imovine na kraju svake od prethodne tri godine uzastopno manja od prethodne tri godine manji od 30.526,25 eura godišnje, može donijeti Odluku o vođenju jednostavnog knjigovodstva i primjeni novčanog računovodstvenog načela.</a:t>
            </a:r>
            <a:endParaRPr lang="hr-HR"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549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07BE3ED8-6D71-AD60-CE58-5530363864FB}"/>
              </a:ext>
            </a:extLst>
          </p:cNvPr>
          <p:cNvSpPr txBox="1"/>
          <p:nvPr/>
        </p:nvSpPr>
        <p:spPr>
          <a:xfrm>
            <a:off x="89170" y="161598"/>
            <a:ext cx="12013659" cy="2318583"/>
          </a:xfrm>
          <a:prstGeom prst="rect">
            <a:avLst/>
          </a:prstGeom>
          <a:noFill/>
        </p:spPr>
        <p:txBody>
          <a:bodyPr wrap="square">
            <a:spAutoFit/>
          </a:bodyPr>
          <a:lstStyle/>
          <a:p>
            <a:pPr algn="ctr" fontAlgn="base">
              <a:spcAft>
                <a:spcPts val="1125"/>
              </a:spcAft>
              <a:buNone/>
            </a:pPr>
            <a:r>
              <a:rPr lang="hr-HR" sz="1800" b="1" i="1" dirty="0">
                <a:solidFill>
                  <a:srgbClr val="000000"/>
                </a:solidFill>
                <a:effectLst/>
                <a:latin typeface="Arial" panose="020B0604020202020204" pitchFamily="34" charset="0"/>
                <a:ea typeface="Times New Roman" panose="02020603050405020304" pitchFamily="18" charset="0"/>
              </a:rPr>
              <a:t>ZBIRKE – REGISTAR OSOBNIH PODATAKA, EVIDENCIJE I SREDIŠNJI REGISTAR</a:t>
            </a:r>
            <a:endParaRPr lang="hr-HR" sz="2000" b="1" i="1" dirty="0">
              <a:effectLst/>
              <a:latin typeface="Times New Roman" panose="02020603050405020304" pitchFamily="18" charset="0"/>
              <a:ea typeface="Times New Roman" panose="02020603050405020304" pitchFamily="18" charset="0"/>
            </a:endParaRPr>
          </a:p>
          <a:p>
            <a:pPr algn="ctr"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Članak 14.</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Voditelj zbirke osobnih podataka za svaku zbirku osobnih podataka koju vodi, uspostavlja i vodi evidenciju koja sadrži temeljne informacije o zbirci, a osobito sljedeće:</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1. naziv zbirke,</a:t>
            </a:r>
            <a:endParaRPr lang="hr-HR" sz="2000" dirty="0">
              <a:effectLst/>
              <a:latin typeface="Times New Roman" panose="02020603050405020304" pitchFamily="18" charset="0"/>
              <a:ea typeface="Times New Roman" panose="02020603050405020304" pitchFamily="18" charset="0"/>
            </a:endParaRPr>
          </a:p>
          <a:p>
            <a:pPr>
              <a:buNone/>
            </a:pPr>
            <a:r>
              <a:rPr lang="hr-HR" sz="1800" dirty="0">
                <a:solidFill>
                  <a:srgbClr val="000000"/>
                </a:solidFill>
                <a:effectLst/>
                <a:latin typeface="Arial" panose="020B0604020202020204" pitchFamily="34" charset="0"/>
                <a:ea typeface="Calibri" panose="020F0502020204030204" pitchFamily="34" charset="0"/>
              </a:rPr>
              <a:t>2. naziv, odnosno osobno ime voditelja zbirke i njegovo sjedište, odnosno adresu</a:t>
            </a:r>
            <a:endParaRPr lang="hr-HR" dirty="0"/>
          </a:p>
        </p:txBody>
      </p:sp>
      <p:sp>
        <p:nvSpPr>
          <p:cNvPr id="7" name="TekstniOkvir 6">
            <a:extLst>
              <a:ext uri="{FF2B5EF4-FFF2-40B4-BE49-F238E27FC236}">
                <a16:creationId xmlns:a16="http://schemas.microsoft.com/office/drawing/2014/main" id="{B60A6F7C-C1A2-105F-7BB6-ABB0CC3F3C22}"/>
              </a:ext>
            </a:extLst>
          </p:cNvPr>
          <p:cNvSpPr txBox="1"/>
          <p:nvPr/>
        </p:nvSpPr>
        <p:spPr>
          <a:xfrm>
            <a:off x="89170" y="2382905"/>
            <a:ext cx="12013659" cy="4544834"/>
          </a:xfrm>
          <a:prstGeom prst="rect">
            <a:avLst/>
          </a:prstGeom>
          <a:noFill/>
        </p:spPr>
        <p:txBody>
          <a:bodyPr wrap="square">
            <a:spAutoFit/>
          </a:bodyPr>
          <a:lstStyle/>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3. svrhu obrade,</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4. pravni temelj uspostave zbirke podataka,</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5. kategorije osoba na koje se podaci odnose,</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6. vrste podataka sadržanih u zbirci podataka,</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7. način prikupljanja i čuvanja podataka,</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8. vremensko razdoblje čuvanja i uporabe podataka,</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9. osobno ime, odnosno naziv primatelja zbirke, njegovu adresu, odnosno sjedište,</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buNone/>
            </a:pPr>
            <a:r>
              <a:rPr lang="hr-HR" sz="1800" dirty="0">
                <a:solidFill>
                  <a:srgbClr val="000000"/>
                </a:solidFill>
                <a:effectLst/>
                <a:latin typeface="Arial" panose="020B0604020202020204" pitchFamily="34" charset="0"/>
                <a:ea typeface="Times New Roman" panose="02020603050405020304" pitchFamily="18" charset="0"/>
              </a:rPr>
              <a:t>10. naznaku unošenja, odnosno iznošenja podataka iz Republike Hrvatske s naznakom države, odnosno međunarodne organizacije i inozemnog primatelja osobnih podataka te svrhe za to unošenje, odnosno iznošenje propisano međunarodnim ugovorom, zakonom ili drugim propisom, odnosno pisanim pristankom osobe na koju se podaci odnose,</a:t>
            </a:r>
            <a:endParaRPr lang="hr-HR" sz="2000" dirty="0">
              <a:effectLst/>
              <a:latin typeface="Times New Roman" panose="02020603050405020304" pitchFamily="18" charset="0"/>
              <a:ea typeface="Times New Roman" panose="02020603050405020304" pitchFamily="18" charset="0"/>
            </a:endParaRPr>
          </a:p>
          <a:p>
            <a:pPr algn="just" fontAlgn="base">
              <a:spcAft>
                <a:spcPts val="1125"/>
              </a:spcAft>
            </a:pPr>
            <a:r>
              <a:rPr lang="hr-HR" sz="1800" dirty="0">
                <a:solidFill>
                  <a:srgbClr val="000000"/>
                </a:solidFill>
                <a:effectLst/>
                <a:latin typeface="Arial" panose="020B0604020202020204" pitchFamily="34" charset="0"/>
                <a:ea typeface="Times New Roman" panose="02020603050405020304" pitchFamily="18" charset="0"/>
              </a:rPr>
              <a:t>11. naznaku poduzetih mjera zaštite osobnih podataka.</a:t>
            </a:r>
            <a:endParaRPr lang="hr-HR" sz="2000" dirty="0">
              <a:effectLst/>
              <a:latin typeface="Times New Roman" panose="02020603050405020304" pitchFamily="18" charset="0"/>
              <a:ea typeface="Times New Roman" panose="02020603050405020304" pitchFamily="18" charset="0"/>
            </a:endParaRPr>
          </a:p>
        </p:txBody>
      </p:sp>
      <p:sp>
        <p:nvSpPr>
          <p:cNvPr id="6" name="TekstniOkvir 5">
            <a:extLst>
              <a:ext uri="{FF2B5EF4-FFF2-40B4-BE49-F238E27FC236}">
                <a16:creationId xmlns:a16="http://schemas.microsoft.com/office/drawing/2014/main" id="{E8CD298A-7636-86A7-E29E-EA042CF8DCDF}"/>
              </a:ext>
            </a:extLst>
          </p:cNvPr>
          <p:cNvSpPr txBox="1"/>
          <p:nvPr/>
        </p:nvSpPr>
        <p:spPr>
          <a:xfrm>
            <a:off x="9234785" y="3244334"/>
            <a:ext cx="2688078" cy="369332"/>
          </a:xfrm>
          <a:prstGeom prst="rect">
            <a:avLst/>
          </a:prstGeom>
          <a:noFill/>
        </p:spPr>
        <p:txBody>
          <a:bodyPr wrap="square" rtlCol="0">
            <a:spAutoFit/>
          </a:bodyPr>
          <a:lstStyle/>
          <a:p>
            <a:pPr algn="ctr"/>
            <a:r>
              <a:rPr lang="hr-HR" i="1" dirty="0">
                <a:latin typeface="Arial" panose="020B0604020202020204" pitchFamily="34" charset="0"/>
                <a:cs typeface="Arial" panose="020B0604020202020204" pitchFamily="34" charset="0"/>
                <a:hlinkClick r:id="rId2" action="ppaction://hlinkfile"/>
              </a:rPr>
              <a:t>Registar evidencija BPŽ</a:t>
            </a:r>
            <a:endParaRPr lang="hr-HR" i="1" dirty="0">
              <a:latin typeface="Arial" panose="020B0604020202020204" pitchFamily="34" charset="0"/>
              <a:cs typeface="Arial" panose="020B0604020202020204" pitchFamily="34" charset="0"/>
            </a:endParaRPr>
          </a:p>
        </p:txBody>
      </p:sp>
      <p:grpSp>
        <p:nvGrpSpPr>
          <p:cNvPr id="2" name="Group 74">
            <a:extLst>
              <a:ext uri="{FF2B5EF4-FFF2-40B4-BE49-F238E27FC236}">
                <a16:creationId xmlns:a16="http://schemas.microsoft.com/office/drawing/2014/main" id="{5BE1DDDF-1E47-0965-B0F0-EB83E2585A01}"/>
              </a:ext>
            </a:extLst>
          </p:cNvPr>
          <p:cNvGrpSpPr>
            <a:grpSpLocks/>
          </p:cNvGrpSpPr>
          <p:nvPr/>
        </p:nvGrpSpPr>
        <p:grpSpPr bwMode="auto">
          <a:xfrm>
            <a:off x="5976022" y="2664847"/>
            <a:ext cx="3078798" cy="1786953"/>
            <a:chOff x="5152" y="119"/>
            <a:chExt cx="962" cy="669"/>
          </a:xfrm>
        </p:grpSpPr>
        <p:pic>
          <p:nvPicPr>
            <p:cNvPr id="3" name="Picture 75">
              <a:extLst>
                <a:ext uri="{FF2B5EF4-FFF2-40B4-BE49-F238E27FC236}">
                  <a16:creationId xmlns:a16="http://schemas.microsoft.com/office/drawing/2014/main" id="{3A4DB203-E49A-AFC8-4FE7-09DCD2A68BD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Box 76">
              <a:extLst>
                <a:ext uri="{FF2B5EF4-FFF2-40B4-BE49-F238E27FC236}">
                  <a16:creationId xmlns:a16="http://schemas.microsoft.com/office/drawing/2014/main" id="{1A10E3A3-273A-0FE3-D026-9B487B1F488B}"/>
                </a:ext>
              </a:extLst>
            </p:cNvPr>
            <p:cNvSpPr txBox="1">
              <a:spLocks noChangeArrowheads="1"/>
            </p:cNvSpPr>
            <p:nvPr/>
          </p:nvSpPr>
          <p:spPr bwMode="auto">
            <a:xfrm>
              <a:off x="5251" y="177"/>
              <a:ext cx="764" cy="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sz="2000" b="1" dirty="0">
                  <a:solidFill>
                    <a:srgbClr val="000000"/>
                  </a:solidFill>
                  <a:effectLst/>
                  <a:ea typeface="Calibri" panose="020F0502020204030204" pitchFamily="34" charset="0"/>
                </a:rPr>
                <a:t>Zbirka osobnih podataka-Registar evidencija</a:t>
              </a:r>
              <a:endParaRPr lang="hr-HR" altLang="sr-Latn-RS" sz="2000" b="1" dirty="0"/>
            </a:p>
          </p:txBody>
        </p:sp>
      </p:grpSp>
    </p:spTree>
    <p:extLst>
      <p:ext uri="{BB962C8B-B14F-4D97-AF65-F5344CB8AC3E}">
        <p14:creationId xmlns:p14="http://schemas.microsoft.com/office/powerpoint/2010/main" val="269417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8C3EA9D3-3C56-A764-6972-93104058F793}"/>
              </a:ext>
            </a:extLst>
          </p:cNvPr>
          <p:cNvSpPr txBox="1"/>
          <p:nvPr/>
        </p:nvSpPr>
        <p:spPr>
          <a:xfrm>
            <a:off x="136189" y="0"/>
            <a:ext cx="11916382" cy="7004482"/>
          </a:xfrm>
          <a:prstGeom prst="rect">
            <a:avLst/>
          </a:prstGeom>
          <a:noFill/>
        </p:spPr>
        <p:txBody>
          <a:bodyPr wrap="square">
            <a:spAutoFit/>
          </a:bodyPr>
          <a:lstStyle/>
          <a:p>
            <a:pPr algn="ctr">
              <a:lnSpc>
                <a:spcPct val="150000"/>
              </a:lnSpc>
              <a:spcBef>
                <a:spcPts val="1200"/>
              </a:spcBef>
              <a:spcAft>
                <a:spcPts val="300"/>
              </a:spcAft>
              <a:buNone/>
            </a:pPr>
            <a:r>
              <a:rPr lang="hr-HR" sz="2000" b="1" u="sng" dirty="0">
                <a:solidFill>
                  <a:srgbClr val="0000FF"/>
                </a:solidFill>
                <a:effectLst/>
                <a:latin typeface="Arial" panose="020B0604020202020204" pitchFamily="34" charset="0"/>
                <a:ea typeface="Times New Roman" panose="02020603050405020304" pitchFamily="18" charset="0"/>
                <a:cs typeface="Arial" panose="020B0604020202020204" pitchFamily="34" charset="0"/>
              </a:rPr>
              <a:t>X. PREKRŠAJNE ODREDBE</a:t>
            </a:r>
            <a:endParaRPr lang="hr-HR" sz="2000" b="1" dirty="0">
              <a:effectLst/>
              <a:latin typeface="Arial" panose="020B0604020202020204" pitchFamily="34" charset="0"/>
              <a:ea typeface="Times New Roman" panose="02020603050405020304" pitchFamily="18" charset="0"/>
              <a:cs typeface="Arial" panose="020B0604020202020204" pitchFamily="34" charset="0"/>
            </a:endParaRPr>
          </a:p>
          <a:p>
            <a:pPr algn="ctr">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Članak 45. (NN </a:t>
            </a:r>
            <a:r>
              <a:rPr lang="hr-HR" sz="20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rPr>
              <a:t>114/22</a:t>
            </a: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Novčanom kaznom u iznosu od 660,00 eura do 26.540,00 eura kaznit će se za prekršaj neprofitna organizacija koja vodi dvojno knjigovodstvo, a novčanom kaznom u iznosu od 130,00 eura do 6630,00 eura kaznit će se za prekršaj neprofitna organizacija koja vodi jednostavno knjigovodstvo ako:</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ne provodi samoprocjenu funkcioniranja sustava financijskog upravljanja i kontrola sukladno odredbama ovoga Zakona (članak 4. stavak 1.)</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ne izrađuje i/ili ne usvaja financijske planove sukladno odredbama ovoga Zakona (članak 5. stavci 1. i 3.)</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ne dostavi izvještaj o potrošnji proračunskih sredstava nadležnom tijelu državne uprave, odnosno jedinici lokalne i područne (regionalne) samouprave (članak 6. stavak 1.)</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ne vodi poslovne knjige i ne sastavlja knjigovodstvene isprave i financijske izvještaje na hrvatskom jeziku i u valutnoj jedinici koja se primjenjuje u Republici Hrvatskoj (članak 10. stavak 3.)</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ne vodi poslovne knjige dvojnog knjigovodstva sukladno odredbama ovoga Zakona (članak 12. stavak 1.)</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 ne unosi podatke u glavnu knjigu po unaprijed pripremljenom računskom planu (članak 12. stavak 4.)</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7. ne vodi poslovne knjige na način da se osiguraju ispravnost i kontrola unesenih podataka, i/ili čuvanje i mogućnost korištenja podataka, i/ili dobivanje uvida u promet i stanja na računima glavne knjige te vremenski slijed obavljenog unosa poslovnih događaja (članak 15. stavak 1.)</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21627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B41C44C4-E192-6F09-4F25-8EB8C5F968E6}"/>
              </a:ext>
            </a:extLst>
          </p:cNvPr>
          <p:cNvSpPr txBox="1"/>
          <p:nvPr/>
        </p:nvSpPr>
        <p:spPr>
          <a:xfrm>
            <a:off x="145915" y="0"/>
            <a:ext cx="12046084" cy="3683060"/>
          </a:xfrm>
          <a:prstGeom prst="rect">
            <a:avLst/>
          </a:prstGeom>
          <a:noFill/>
        </p:spPr>
        <p:txBody>
          <a:bodyPr wrap="square">
            <a:spAutoFit/>
          </a:bodyPr>
          <a:lstStyle/>
          <a:p>
            <a:pPr algn="just">
              <a:spcBef>
                <a:spcPts val="360"/>
              </a:spcBef>
              <a:spcAft>
                <a:spcPts val="360"/>
              </a:spcAft>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 vodi poslovne knjige za godinu koja nije jednaka kalendarskoj godini (članak 15. stavak 2.)</a:t>
            </a: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9. ne otvori poslovne knjige sukladno odredbama ovoga Zakona (članak 15. stavak 3.)</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 ne zaključi poslovne knjige sukladno odredbama ovoga Zakona (članak 16. stavak 1.)</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 ne zaštiti poslovne knjige koje se vode na elektroničkom mediju sukladno odredbama ovoga Zakona (članak 16. stavak 2.)</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buNone/>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 ne čuva dnevnik, glavnu knjigu i pomoćne knjige u rokovima i na način sukladno odredbama ovoga Zakona (članak 16. stavak 5.)</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Bef>
                <a:spcPts val="360"/>
              </a:spcBef>
              <a:spcAft>
                <a:spcPts val="360"/>
              </a:spcAft>
            </a:pPr>
            <a:r>
              <a:rPr lang="hr-HR" sz="2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 ne čuva knjigu primitaka i izdataka, knjigu blagajne, knjigu ulaznih računa, knjigu izlaznih računa i popis dugotrajne nefinancijske imovine u rokovima i na način sukladno odredbama ovoga Zakona (članak 16. stavak 6.)</a:t>
            </a:r>
            <a:endParaRPr lang="hr-HR" sz="20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5043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A0615218-A1DB-F3CA-1567-FBF4882558DA}"/>
              </a:ext>
            </a:extLst>
          </p:cNvPr>
          <p:cNvSpPr txBox="1"/>
          <p:nvPr/>
        </p:nvSpPr>
        <p:spPr>
          <a:xfrm>
            <a:off x="221301" y="533018"/>
            <a:ext cx="11799652" cy="1323439"/>
          </a:xfrm>
          <a:prstGeom prst="rect">
            <a:avLst/>
          </a:prstGeom>
          <a:noFill/>
        </p:spPr>
        <p:txBody>
          <a:bodyPr wrap="square" rtlCol="0">
            <a:spAutoFit/>
          </a:bodyPr>
          <a:lstStyle/>
          <a:p>
            <a:r>
              <a:rPr lang="hr-HR" sz="2000" b="1" dirty="0"/>
              <a:t>Što je </a:t>
            </a:r>
            <a:r>
              <a:rPr lang="hr-HR" sz="2000" b="1" dirty="0" err="1"/>
              <a:t>excsel</a:t>
            </a:r>
            <a:r>
              <a:rPr lang="hr-HR" sz="2000" b="1" dirty="0"/>
              <a:t> </a:t>
            </a:r>
          </a:p>
          <a:p>
            <a:r>
              <a:rPr lang="hr-HR" sz="2000" b="1" i="0" dirty="0">
                <a:solidFill>
                  <a:srgbClr val="040C28"/>
                </a:solidFill>
                <a:effectLst/>
                <a:latin typeface="Google Sans"/>
              </a:rPr>
              <a:t>Excel</a:t>
            </a:r>
            <a:r>
              <a:rPr lang="hr-HR" sz="2000" b="1" i="0" dirty="0">
                <a:solidFill>
                  <a:srgbClr val="1F1F1F"/>
                </a:solidFill>
                <a:effectLst/>
                <a:latin typeface="Google Sans"/>
              </a:rPr>
              <a:t> je proračunska tablica koja omogućuje obradu podataka kroz ćelije organizirane u redove i stupce. Zahvaljujući svojim naprednim funkcionalnostima, koristi se za matematičke izračune, financijsko upravljanje, analizu tržišta i automatizaciju ponavljajućih procesa.</a:t>
            </a:r>
            <a:endParaRPr lang="hr-HR" sz="2000" b="1" dirty="0"/>
          </a:p>
        </p:txBody>
      </p:sp>
      <p:sp>
        <p:nvSpPr>
          <p:cNvPr id="6" name="TekstniOkvir 5">
            <a:extLst>
              <a:ext uri="{FF2B5EF4-FFF2-40B4-BE49-F238E27FC236}">
                <a16:creationId xmlns:a16="http://schemas.microsoft.com/office/drawing/2014/main" id="{A115B0AB-B963-9AEA-60AE-A99C8E4D5B3C}"/>
              </a:ext>
            </a:extLst>
          </p:cNvPr>
          <p:cNvSpPr txBox="1"/>
          <p:nvPr/>
        </p:nvSpPr>
        <p:spPr>
          <a:xfrm>
            <a:off x="48639" y="2087290"/>
            <a:ext cx="11799652" cy="1015663"/>
          </a:xfrm>
          <a:prstGeom prst="rect">
            <a:avLst/>
          </a:prstGeom>
          <a:noFill/>
        </p:spPr>
        <p:txBody>
          <a:bodyPr wrap="square" rtlCol="0">
            <a:spAutoFit/>
          </a:bodyPr>
          <a:lstStyle/>
          <a:p>
            <a:r>
              <a:rPr lang="hr-HR" sz="2000" b="1" i="0" u="none" strike="noStrike" dirty="0">
                <a:solidFill>
                  <a:srgbClr val="000000"/>
                </a:solidFill>
                <a:effectLst/>
                <a:latin typeface="Arial" panose="020B0604020202020204" pitchFamily="34" charset="0"/>
              </a:rPr>
              <a:t>Microsoft 365 </a:t>
            </a:r>
            <a:r>
              <a:rPr lang="hr-HR" sz="2000" b="0" i="0" u="none" strike="noStrike" dirty="0">
                <a:solidFill>
                  <a:srgbClr val="000000"/>
                </a:solidFill>
                <a:effectLst/>
                <a:latin typeface="Arial" panose="020B0604020202020204" pitchFamily="34" charset="0"/>
              </a:rPr>
              <a:t>i omogućava </a:t>
            </a:r>
            <a:r>
              <a:rPr lang="hr-HR" sz="2000" b="1" i="0" u="none" strike="noStrike" dirty="0">
                <a:solidFill>
                  <a:srgbClr val="000000"/>
                </a:solidFill>
                <a:effectLst/>
                <a:latin typeface="Arial" panose="020B0604020202020204" pitchFamily="34" charset="0"/>
              </a:rPr>
              <a:t>organizirati informacije, izvoditi složene izračune i stvarati vizualna izvješća </a:t>
            </a:r>
            <a:r>
              <a:rPr lang="hr-HR" sz="2000" b="0" i="0" u="none" strike="noStrike" dirty="0">
                <a:solidFill>
                  <a:srgbClr val="000000"/>
                </a:solidFill>
                <a:effectLst/>
                <a:latin typeface="Arial" panose="020B0604020202020204" pitchFamily="34" charset="0"/>
              </a:rPr>
              <a:t>kroz grafikone i tablice. Njegova svestranost ga čini neophodnim u brojnim sektorima, od poslovne administracije do znanstvenog istraživanja. </a:t>
            </a:r>
            <a:endParaRPr lang="hr-HR" sz="2000" b="1" dirty="0"/>
          </a:p>
        </p:txBody>
      </p:sp>
      <p:sp>
        <p:nvSpPr>
          <p:cNvPr id="8" name="TekstniOkvir 7">
            <a:extLst>
              <a:ext uri="{FF2B5EF4-FFF2-40B4-BE49-F238E27FC236}">
                <a16:creationId xmlns:a16="http://schemas.microsoft.com/office/drawing/2014/main" id="{C1204FA5-A940-32CF-4C53-905495CC9F00}"/>
              </a:ext>
            </a:extLst>
          </p:cNvPr>
          <p:cNvSpPr txBox="1"/>
          <p:nvPr/>
        </p:nvSpPr>
        <p:spPr>
          <a:xfrm>
            <a:off x="0" y="4338457"/>
            <a:ext cx="12143361" cy="2339102"/>
          </a:xfrm>
          <a:prstGeom prst="rect">
            <a:avLst/>
          </a:prstGeom>
          <a:noFill/>
        </p:spPr>
        <p:txBody>
          <a:bodyPr wrap="square">
            <a:spAutoFit/>
          </a:bodyPr>
          <a:lstStyle/>
          <a:p>
            <a:pPr algn="l" rtl="0">
              <a:spcBef>
                <a:spcPts val="1200"/>
              </a:spcBef>
              <a:spcAft>
                <a:spcPts val="1200"/>
              </a:spcAft>
              <a:buNone/>
            </a:pPr>
            <a:r>
              <a:rPr lang="hr-HR" sz="1800" b="1" i="0" u="none" strike="noStrike" dirty="0">
                <a:solidFill>
                  <a:srgbClr val="000000"/>
                </a:solidFill>
                <a:effectLst/>
                <a:latin typeface="Arial" panose="020B0604020202020204" pitchFamily="34" charset="0"/>
              </a:rPr>
              <a:t>Excel se koristi za mnoge svrhe, uključujući</a:t>
            </a:r>
            <a:r>
              <a:rPr lang="hr-HR" sz="1800" b="0" i="0" u="none" strike="noStrike" dirty="0">
                <a:solidFill>
                  <a:srgbClr val="000000"/>
                </a:solidFill>
                <a:effectLst/>
                <a:latin typeface="Arial" panose="020B0604020202020204" pitchFamily="34" charset="0"/>
              </a:rPr>
              <a:t>: </a:t>
            </a:r>
            <a:endParaRPr lang="hr-HR" b="0" i="0" dirty="0">
              <a:solidFill>
                <a:srgbClr val="414141"/>
              </a:solidFill>
              <a:effectLst/>
              <a:latin typeface="Arial" panose="020B0604020202020204" pitchFamily="34" charset="0"/>
            </a:endParaRPr>
          </a:p>
          <a:p>
            <a:pPr algn="l" rtl="0" fontAlgn="base">
              <a:spcBef>
                <a:spcPts val="1200"/>
              </a:spcBef>
              <a:buFont typeface="Arial" panose="020B0604020202020204" pitchFamily="34" charset="0"/>
              <a:buChar char="•"/>
            </a:pPr>
            <a:r>
              <a:rPr lang="hr-HR" sz="1800" b="1" i="0" u="none" strike="noStrike" dirty="0">
                <a:solidFill>
                  <a:srgbClr val="000000"/>
                </a:solidFill>
                <a:effectLst/>
                <a:latin typeface="Arial" panose="020B0604020202020204" pitchFamily="34" charset="0"/>
              </a:rPr>
              <a:t>Financijsko upravljanje i računovodstvo </a:t>
            </a:r>
            <a:r>
              <a:rPr lang="hr-HR" sz="1800" b="0" i="0" u="none" strike="noStrike" dirty="0">
                <a:solidFill>
                  <a:srgbClr val="000000"/>
                </a:solidFill>
                <a:effectLst/>
                <a:latin typeface="Arial" panose="020B0604020202020204" pitchFamily="34" charset="0"/>
              </a:rPr>
              <a:t>: omogućava izradu bilanci, praćenje troškova i stvaranje ekonomskih prognoza; </a:t>
            </a:r>
            <a:endParaRPr lang="hr-HR" sz="1800" b="0" i="0" u="none" strike="noStrike" dirty="0">
              <a:solidFill>
                <a:srgbClr val="414141"/>
              </a:solidFill>
              <a:effectLst/>
              <a:latin typeface="Arial" panose="020B0604020202020204" pitchFamily="34" charset="0"/>
            </a:endParaRPr>
          </a:p>
          <a:p>
            <a:pPr algn="l" rtl="0" fontAlgn="base">
              <a:buFont typeface="Arial" panose="020B0604020202020204" pitchFamily="34" charset="0"/>
              <a:buChar char="•"/>
            </a:pPr>
            <a:r>
              <a:rPr lang="hr-HR" sz="1800" b="1" i="0" u="none" strike="noStrike" dirty="0">
                <a:solidFill>
                  <a:srgbClr val="000000"/>
                </a:solidFill>
                <a:effectLst/>
                <a:latin typeface="Arial" panose="020B0604020202020204" pitchFamily="34" charset="0"/>
              </a:rPr>
              <a:t>Analiza poslovanja i izvještavanje </a:t>
            </a:r>
            <a:r>
              <a:rPr lang="hr-HR" sz="1800" b="0" i="0" u="none" strike="noStrike" dirty="0">
                <a:solidFill>
                  <a:srgbClr val="000000"/>
                </a:solidFill>
                <a:effectLst/>
                <a:latin typeface="Arial" panose="020B0604020202020204" pitchFamily="34" charset="0"/>
              </a:rPr>
              <a:t>: omogućuje obradu velikih količina podataka</a:t>
            </a:r>
            <a:endParaRPr lang="hr-HR" sz="1800" b="0" i="0" u="none" strike="noStrike" dirty="0">
              <a:solidFill>
                <a:srgbClr val="414141"/>
              </a:solidFill>
              <a:effectLst/>
              <a:latin typeface="Arial" panose="020B0604020202020204" pitchFamily="34" charset="0"/>
            </a:endParaRPr>
          </a:p>
          <a:p>
            <a:pPr algn="l" rtl="0" fontAlgn="base">
              <a:buFont typeface="Arial" panose="020B0604020202020204" pitchFamily="34" charset="0"/>
              <a:buChar char="•"/>
            </a:pPr>
            <a:r>
              <a:rPr lang="hr-HR" sz="1800" b="1" i="0" u="none" strike="noStrike" dirty="0">
                <a:solidFill>
                  <a:srgbClr val="000000"/>
                </a:solidFill>
                <a:effectLst/>
                <a:latin typeface="Arial" panose="020B0604020202020204" pitchFamily="34" charset="0"/>
              </a:rPr>
              <a:t>Upravljanje bazama podataka </a:t>
            </a:r>
            <a:r>
              <a:rPr lang="hr-HR" sz="1800" b="0" i="0" u="none" strike="noStrike" dirty="0">
                <a:solidFill>
                  <a:srgbClr val="000000"/>
                </a:solidFill>
                <a:effectLst/>
                <a:latin typeface="Arial" panose="020B0604020202020204" pitchFamily="34" charset="0"/>
              </a:rPr>
              <a:t>: koristi se za pohranjivanje informacija, katalogiziranje i organiziranje na strukturiran način; </a:t>
            </a:r>
            <a:endParaRPr lang="hr-HR" sz="1800" b="0" i="0" u="none" strike="noStrike" dirty="0">
              <a:solidFill>
                <a:srgbClr val="414141"/>
              </a:solidFill>
              <a:effectLst/>
              <a:latin typeface="Arial" panose="020B0604020202020204" pitchFamily="34" charset="0"/>
            </a:endParaRPr>
          </a:p>
          <a:p>
            <a:pPr algn="l" rtl="0" fontAlgn="base">
              <a:buFont typeface="Arial" panose="020B0604020202020204" pitchFamily="34" charset="0"/>
              <a:buChar char="•"/>
            </a:pPr>
            <a:r>
              <a:rPr lang="hr-HR" sz="1800" b="1" i="0" u="none" strike="noStrike" dirty="0">
                <a:solidFill>
                  <a:srgbClr val="000000"/>
                </a:solidFill>
                <a:effectLst/>
                <a:latin typeface="Arial" panose="020B0604020202020204" pitchFamily="34" charset="0"/>
              </a:rPr>
              <a:t>Planiranje i upravljanje projektima </a:t>
            </a:r>
            <a:r>
              <a:rPr lang="hr-HR" sz="1800" b="0" i="0" u="none" strike="noStrike" dirty="0">
                <a:solidFill>
                  <a:srgbClr val="000000"/>
                </a:solidFill>
                <a:effectLst/>
                <a:latin typeface="Arial" panose="020B0604020202020204" pitchFamily="34" charset="0"/>
              </a:rPr>
              <a:t>: koristi se za izradu rokovnika i praćenje tijeka aktivnosti; </a:t>
            </a:r>
            <a:endParaRPr lang="hr-HR" sz="1800" b="0" i="0" u="none" strike="noStrike" dirty="0">
              <a:solidFill>
                <a:srgbClr val="414141"/>
              </a:solidFill>
              <a:effectLst/>
              <a:latin typeface="Arial" panose="020B0604020202020204" pitchFamily="34" charset="0"/>
            </a:endParaRPr>
          </a:p>
        </p:txBody>
      </p:sp>
      <p:sp>
        <p:nvSpPr>
          <p:cNvPr id="9" name="TekstniOkvir 8">
            <a:extLst>
              <a:ext uri="{FF2B5EF4-FFF2-40B4-BE49-F238E27FC236}">
                <a16:creationId xmlns:a16="http://schemas.microsoft.com/office/drawing/2014/main" id="{746DB9CA-87EC-BFCC-F55A-D164C7CA5968}"/>
              </a:ext>
            </a:extLst>
          </p:cNvPr>
          <p:cNvSpPr txBox="1"/>
          <p:nvPr/>
        </p:nvSpPr>
        <p:spPr>
          <a:xfrm>
            <a:off x="10813108" y="77974"/>
            <a:ext cx="1157591" cy="461665"/>
          </a:xfrm>
          <a:prstGeom prst="rect">
            <a:avLst/>
          </a:prstGeom>
          <a:noFill/>
        </p:spPr>
        <p:txBody>
          <a:bodyPr wrap="square" rtlCol="0">
            <a:spAutoFit/>
          </a:bodyPr>
          <a:lstStyle/>
          <a:p>
            <a:r>
              <a:rPr lang="hr-HR" sz="2400" b="1" dirty="0" err="1">
                <a:hlinkClick r:id="rId2" action="ppaction://hlinkfile"/>
              </a:rPr>
              <a:t>excel</a:t>
            </a:r>
            <a:endParaRPr lang="hr-HR" sz="2400" b="1" dirty="0"/>
          </a:p>
        </p:txBody>
      </p:sp>
      <p:sp>
        <p:nvSpPr>
          <p:cNvPr id="11" name="TekstniOkvir 10">
            <a:extLst>
              <a:ext uri="{FF2B5EF4-FFF2-40B4-BE49-F238E27FC236}">
                <a16:creationId xmlns:a16="http://schemas.microsoft.com/office/drawing/2014/main" id="{BBF1409B-712E-F963-2FAD-9E366EE9D00C}"/>
              </a:ext>
            </a:extLst>
          </p:cNvPr>
          <p:cNvSpPr txBox="1"/>
          <p:nvPr/>
        </p:nvSpPr>
        <p:spPr>
          <a:xfrm>
            <a:off x="49446" y="3295758"/>
            <a:ext cx="12143361" cy="707886"/>
          </a:xfrm>
          <a:prstGeom prst="rect">
            <a:avLst/>
          </a:prstGeom>
          <a:noFill/>
        </p:spPr>
        <p:txBody>
          <a:bodyPr wrap="square">
            <a:spAutoFit/>
          </a:bodyPr>
          <a:lstStyle/>
          <a:p>
            <a:r>
              <a:rPr lang="hr-HR" sz="2000" b="1" i="0" u="none" strike="noStrike" dirty="0">
                <a:solidFill>
                  <a:srgbClr val="000000"/>
                </a:solidFill>
                <a:effectLst/>
                <a:latin typeface="Arial" panose="020B0604020202020204" pitchFamily="34" charset="0"/>
              </a:rPr>
              <a:t>Excel se temelji na sučelju sastavljenom od proračunske tablice , svaki od njih se sastoji od ćelija u koje je moguće unijeti numeričke podatke, tekstualne podatke ili formule.</a:t>
            </a:r>
            <a:endParaRPr lang="hr-HR" sz="2000" b="1" dirty="0"/>
          </a:p>
        </p:txBody>
      </p:sp>
      <p:pic>
        <p:nvPicPr>
          <p:cNvPr id="13" name="Slika 12">
            <a:extLst>
              <a:ext uri="{FF2B5EF4-FFF2-40B4-BE49-F238E27FC236}">
                <a16:creationId xmlns:a16="http://schemas.microsoft.com/office/drawing/2014/main" id="{C0A0A110-30C7-1BE7-1B6E-74F4CD388FBB}"/>
              </a:ext>
            </a:extLst>
          </p:cNvPr>
          <p:cNvPicPr>
            <a:picLocks noChangeAspect="1"/>
          </p:cNvPicPr>
          <p:nvPr/>
        </p:nvPicPr>
        <p:blipFill>
          <a:blip r:embed="rId3"/>
          <a:stretch>
            <a:fillRect/>
          </a:stretch>
        </p:blipFill>
        <p:spPr>
          <a:xfrm>
            <a:off x="5649341" y="8788"/>
            <a:ext cx="1850686" cy="804970"/>
          </a:xfrm>
          <a:prstGeom prst="rect">
            <a:avLst/>
          </a:prstGeom>
        </p:spPr>
      </p:pic>
      <p:sp>
        <p:nvSpPr>
          <p:cNvPr id="2" name="TekstniOkvir 1">
            <a:extLst>
              <a:ext uri="{FF2B5EF4-FFF2-40B4-BE49-F238E27FC236}">
                <a16:creationId xmlns:a16="http://schemas.microsoft.com/office/drawing/2014/main" id="{C44EA8AD-6A1E-ED12-9A15-7007F3DC8331}"/>
              </a:ext>
            </a:extLst>
          </p:cNvPr>
          <p:cNvSpPr txBox="1"/>
          <p:nvPr/>
        </p:nvSpPr>
        <p:spPr>
          <a:xfrm>
            <a:off x="9886547" y="6246672"/>
            <a:ext cx="2305454" cy="400110"/>
          </a:xfrm>
          <a:prstGeom prst="rect">
            <a:avLst/>
          </a:prstGeom>
          <a:noFill/>
        </p:spPr>
        <p:txBody>
          <a:bodyPr wrap="square" rtlCol="0">
            <a:spAutoFit/>
          </a:bodyPr>
          <a:lstStyle/>
          <a:p>
            <a:pPr algn="ctr"/>
            <a:r>
              <a:rPr lang="hr-HR" sz="2000" b="1" dirty="0">
                <a:hlinkClick r:id="rId4" action="ppaction://hlinkfile"/>
              </a:rPr>
              <a:t>Excel za početnike </a:t>
            </a:r>
            <a:endParaRPr lang="hr-HR" sz="2000" b="1" dirty="0"/>
          </a:p>
        </p:txBody>
      </p:sp>
      <p:sp>
        <p:nvSpPr>
          <p:cNvPr id="3" name="TekstniOkvir 2">
            <a:extLst>
              <a:ext uri="{FF2B5EF4-FFF2-40B4-BE49-F238E27FC236}">
                <a16:creationId xmlns:a16="http://schemas.microsoft.com/office/drawing/2014/main" id="{B231BA17-D676-8FF2-A55B-A87C99625612}"/>
              </a:ext>
            </a:extLst>
          </p:cNvPr>
          <p:cNvSpPr txBox="1"/>
          <p:nvPr/>
        </p:nvSpPr>
        <p:spPr>
          <a:xfrm>
            <a:off x="2125091" y="134930"/>
            <a:ext cx="3735420" cy="461665"/>
          </a:xfrm>
          <a:prstGeom prst="rect">
            <a:avLst/>
          </a:prstGeom>
          <a:noFill/>
        </p:spPr>
        <p:txBody>
          <a:bodyPr wrap="square" rtlCol="0">
            <a:spAutoFit/>
          </a:bodyPr>
          <a:lstStyle/>
          <a:p>
            <a:r>
              <a:rPr lang="hr-HR" sz="2400" b="1" dirty="0"/>
              <a:t>Rad u programu </a:t>
            </a:r>
            <a:r>
              <a:rPr lang="hr-HR" sz="2400" b="1" dirty="0" err="1"/>
              <a:t>excel</a:t>
            </a:r>
            <a:r>
              <a:rPr lang="hr-HR" sz="2400" b="1" dirty="0"/>
              <a:t> </a:t>
            </a:r>
          </a:p>
        </p:txBody>
      </p:sp>
    </p:spTree>
    <p:extLst>
      <p:ext uri="{BB962C8B-B14F-4D97-AF65-F5344CB8AC3E}">
        <p14:creationId xmlns:p14="http://schemas.microsoft.com/office/powerpoint/2010/main" val="1629863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additive="base">
                                        <p:cTn id="24" dur="500" fill="hold"/>
                                        <p:tgtEl>
                                          <p:spTgt spid="11"/>
                                        </p:tgtEl>
                                        <p:attrNameLst>
                                          <p:attrName>ppt_x</p:attrName>
                                        </p:attrNameLst>
                                      </p:cBhvr>
                                      <p:tavLst>
                                        <p:tav tm="0">
                                          <p:val>
                                            <p:strVal val="#ppt_x"/>
                                          </p:val>
                                        </p:tav>
                                        <p:tav tm="100000">
                                          <p:val>
                                            <p:strVal val="#ppt_x"/>
                                          </p:val>
                                        </p:tav>
                                      </p:tavLst>
                                    </p:anim>
                                    <p:anim calcmode="lin" valueType="num">
                                      <p:cBhvr additive="base">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ppt_x"/>
                                          </p:val>
                                        </p:tav>
                                        <p:tav tm="100000">
                                          <p:val>
                                            <p:strVal val="#ppt_x"/>
                                          </p:val>
                                        </p:tav>
                                      </p:tavLst>
                                    </p:anim>
                                    <p:anim calcmode="lin" valueType="num">
                                      <p:cBhvr additive="base">
                                        <p:cTn id="3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1000"/>
                                        <p:tgtEl>
                                          <p:spTgt spid="9"/>
                                        </p:tgtEl>
                                      </p:cBhvr>
                                    </p:animEffect>
                                    <p:anim calcmode="lin" valueType="num">
                                      <p:cBhvr>
                                        <p:cTn id="37" dur="1000" fill="hold"/>
                                        <p:tgtEl>
                                          <p:spTgt spid="9"/>
                                        </p:tgtEl>
                                        <p:attrNameLst>
                                          <p:attrName>ppt_x</p:attrName>
                                        </p:attrNameLst>
                                      </p:cBhvr>
                                      <p:tavLst>
                                        <p:tav tm="0">
                                          <p:val>
                                            <p:strVal val="#ppt_x"/>
                                          </p:val>
                                        </p:tav>
                                        <p:tav tm="100000">
                                          <p:val>
                                            <p:strVal val="#ppt_x"/>
                                          </p:val>
                                        </p:tav>
                                      </p:tavLst>
                                    </p:anim>
                                    <p:anim calcmode="lin" valueType="num">
                                      <p:cBhvr>
                                        <p:cTn id="3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additive="base">
                                        <p:cTn id="43" dur="500" fill="hold"/>
                                        <p:tgtEl>
                                          <p:spTgt spid="2"/>
                                        </p:tgtEl>
                                        <p:attrNameLst>
                                          <p:attrName>ppt_x</p:attrName>
                                        </p:attrNameLst>
                                      </p:cBhvr>
                                      <p:tavLst>
                                        <p:tav tm="0">
                                          <p:val>
                                            <p:strVal val="#ppt_x"/>
                                          </p:val>
                                        </p:tav>
                                        <p:tav tm="100000">
                                          <p:val>
                                            <p:strVal val="#ppt_x"/>
                                          </p:val>
                                        </p:tav>
                                      </p:tavLst>
                                    </p:anim>
                                    <p:anim calcmode="lin" valueType="num">
                                      <p:cBhvr additive="base">
                                        <p:cTn id="4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anim calcmode="lin" valueType="num">
                                      <p:cBhvr additive="base">
                                        <p:cTn id="49" dur="500" fill="hold"/>
                                        <p:tgtEl>
                                          <p:spTgt spid="3"/>
                                        </p:tgtEl>
                                        <p:attrNameLst>
                                          <p:attrName>ppt_x</p:attrName>
                                        </p:attrNameLst>
                                      </p:cBhvr>
                                      <p:tavLst>
                                        <p:tav tm="0">
                                          <p:val>
                                            <p:strVal val="#ppt_x"/>
                                          </p:val>
                                        </p:tav>
                                        <p:tav tm="100000">
                                          <p:val>
                                            <p:strVal val="#ppt_x"/>
                                          </p:val>
                                        </p:tav>
                                      </p:tavLst>
                                    </p:anim>
                                    <p:anim calcmode="lin" valueType="num">
                                      <p:cBhvr additive="base">
                                        <p:cTn id="5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P spid="11" grpId="0"/>
      <p:bldP spid="2" grpId="0"/>
      <p:bldP spid="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5">
            <a:extLst>
              <a:ext uri="{FF2B5EF4-FFF2-40B4-BE49-F238E27FC236}">
                <a16:creationId xmlns:a16="http://schemas.microsoft.com/office/drawing/2014/main" id="{5E91A2AB-EA9C-7627-64E5-2A97C833A35F}"/>
              </a:ext>
            </a:extLst>
          </p:cNvPr>
          <p:cNvGrpSpPr>
            <a:grpSpLocks/>
          </p:cNvGrpSpPr>
          <p:nvPr/>
        </p:nvGrpSpPr>
        <p:grpSpPr bwMode="auto">
          <a:xfrm>
            <a:off x="374380" y="2542601"/>
            <a:ext cx="9339656" cy="3959225"/>
            <a:chOff x="385" y="1571"/>
            <a:chExt cx="5588" cy="2494"/>
          </a:xfrm>
        </p:grpSpPr>
        <p:sp>
          <p:nvSpPr>
            <p:cNvPr id="5" name="Text Box 6">
              <a:extLst>
                <a:ext uri="{FF2B5EF4-FFF2-40B4-BE49-F238E27FC236}">
                  <a16:creationId xmlns:a16="http://schemas.microsoft.com/office/drawing/2014/main" id="{08867A2B-12C3-DC13-A744-45AC5676EBF2}"/>
                </a:ext>
              </a:extLst>
            </p:cNvPr>
            <p:cNvSpPr txBox="1">
              <a:spLocks noChangeArrowheads="1"/>
            </p:cNvSpPr>
            <p:nvPr/>
          </p:nvSpPr>
          <p:spPr bwMode="auto">
            <a:xfrm>
              <a:off x="3365" y="2491"/>
              <a:ext cx="2608" cy="145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00000"/>
                </a:lnSpc>
                <a:spcBef>
                  <a:spcPct val="50000"/>
                </a:spcBef>
              </a:pPr>
              <a:r>
                <a:rPr lang="hr-HR" altLang="sr-Latn-RS" sz="3600" b="1" i="1" dirty="0"/>
                <a:t>Dosta mi je tvog masiranja zakonskim propisima i </a:t>
              </a:r>
              <a:r>
                <a:rPr lang="hr-HR" altLang="sr-Latn-RS" sz="3600" b="1" i="1" dirty="0" err="1"/>
                <a:t>excelom</a:t>
              </a:r>
              <a:r>
                <a:rPr lang="hr-HR" altLang="sr-Latn-RS" sz="3600" b="1" i="1" dirty="0"/>
                <a:t>!!!</a:t>
              </a:r>
            </a:p>
          </p:txBody>
        </p:sp>
        <p:pic>
          <p:nvPicPr>
            <p:cNvPr id="6" name="Picture 7">
              <a:extLst>
                <a:ext uri="{FF2B5EF4-FFF2-40B4-BE49-F238E27FC236}">
                  <a16:creationId xmlns:a16="http://schemas.microsoft.com/office/drawing/2014/main" id="{4D36B795-48A6-4E53-325C-E07B7C322A1B}"/>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85" y="1571"/>
              <a:ext cx="2400" cy="249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9F38AAE3-027E-23E2-C733-4F7BA1C5B045}"/>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140" y="3022"/>
              <a:ext cx="1406" cy="181"/>
            </a:xfrm>
            <a:prstGeom prst="rect">
              <a:avLst/>
            </a:prstGeom>
            <a:noFill/>
            <a:extLst>
              <a:ext uri="{909E8E84-426E-40DD-AFC4-6F175D3DCCD1}">
                <a14:hiddenFill xmlns:a14="http://schemas.microsoft.com/office/drawing/2010/main">
                  <a:solidFill>
                    <a:srgbClr val="FFFFFF"/>
                  </a:solidFill>
                </a14:hiddenFill>
              </a:ext>
            </a:extLst>
          </p:spPr>
        </p:pic>
      </p:grpSp>
      <p:pic>
        <p:nvPicPr>
          <p:cNvPr id="8" name="Picture 4">
            <a:extLst>
              <a:ext uri="{FF2B5EF4-FFF2-40B4-BE49-F238E27FC236}">
                <a16:creationId xmlns:a16="http://schemas.microsoft.com/office/drawing/2014/main" id="{95A0D99B-F4CF-6BF4-57CD-5C5B02593E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2372" y="0"/>
            <a:ext cx="4524375" cy="395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 Box 6">
            <a:extLst>
              <a:ext uri="{FF2B5EF4-FFF2-40B4-BE49-F238E27FC236}">
                <a16:creationId xmlns:a16="http://schemas.microsoft.com/office/drawing/2014/main" id="{861F7745-86EB-0E2D-9B1C-EEF436776C5C}"/>
              </a:ext>
            </a:extLst>
          </p:cNvPr>
          <p:cNvSpPr txBox="1">
            <a:spLocks noChangeArrowheads="1"/>
          </p:cNvSpPr>
          <p:nvPr/>
        </p:nvSpPr>
        <p:spPr bwMode="auto">
          <a:xfrm>
            <a:off x="-1489" y="546674"/>
            <a:ext cx="5394122" cy="92333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pPr>
            <a:r>
              <a:rPr lang="hr-HR" altLang="sr-Latn-RS" sz="5400"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HVALA NA PAŽNJI</a:t>
            </a:r>
          </a:p>
        </p:txBody>
      </p:sp>
    </p:spTree>
    <p:extLst>
      <p:ext uri="{BB962C8B-B14F-4D97-AF65-F5344CB8AC3E}">
        <p14:creationId xmlns:p14="http://schemas.microsoft.com/office/powerpoint/2010/main" val="3156040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200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par>
                          <p:cTn id="9" fill="hold">
                            <p:stCondLst>
                              <p:cond delay="2500"/>
                            </p:stCondLst>
                            <p:childTnLst>
                              <p:par>
                                <p:cTn id="10" presetID="9" presetClass="entr" presetSubtype="0" fill="hold" nodeType="after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ssolv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78B1CD28-06C9-0A8E-2874-B44423140C56}"/>
              </a:ext>
            </a:extLst>
          </p:cNvPr>
          <p:cNvSpPr txBox="1"/>
          <p:nvPr/>
        </p:nvSpPr>
        <p:spPr>
          <a:xfrm>
            <a:off x="239953" y="110524"/>
            <a:ext cx="11832071" cy="1347741"/>
          </a:xfrm>
          <a:prstGeom prst="rect">
            <a:avLst/>
          </a:prstGeom>
          <a:noFill/>
        </p:spPr>
        <p:txBody>
          <a:bodyPr wrap="square">
            <a:spAutoFit/>
          </a:bodyPr>
          <a:lstStyle/>
          <a:p>
            <a:pPr algn="ctr">
              <a:lnSpc>
                <a:spcPct val="107000"/>
              </a:lnSpc>
              <a:spcAft>
                <a:spcPts val="675"/>
              </a:spcAft>
              <a:buNone/>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Članstvo u udruzi</a:t>
            </a:r>
            <a:r>
              <a:rPr lang="hr-HR" sz="2300" b="1" i="1" dirty="0">
                <a:latin typeface="Calibri" panose="020F0502020204030204" pitchFamily="34" charset="0"/>
                <a:ea typeface="Times New Roman" panose="02020603050405020304" pitchFamily="18" charset="0"/>
                <a:cs typeface="Times New Roman" panose="02020603050405020304" pitchFamily="18" charset="0"/>
              </a:rPr>
              <a:t> </a:t>
            </a: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Članak 12.</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(1) Svaka fizička i pravna osoba može postati članom udruge, sukladno zakonu i statutu.</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kstniOkvir 6">
            <a:extLst>
              <a:ext uri="{FF2B5EF4-FFF2-40B4-BE49-F238E27FC236}">
                <a16:creationId xmlns:a16="http://schemas.microsoft.com/office/drawing/2014/main" id="{8E504C8B-0842-C618-B3DC-09B702B26B0E}"/>
              </a:ext>
            </a:extLst>
          </p:cNvPr>
          <p:cNvSpPr txBox="1"/>
          <p:nvPr/>
        </p:nvSpPr>
        <p:spPr>
          <a:xfrm>
            <a:off x="239953" y="1458265"/>
            <a:ext cx="11952047" cy="5622437"/>
          </a:xfrm>
          <a:prstGeom prst="rect">
            <a:avLst/>
          </a:prstGeom>
          <a:noFill/>
        </p:spPr>
        <p:txBody>
          <a:bodyPr wrap="square">
            <a:spAutoFit/>
          </a:bodyPr>
          <a:lstStyle/>
          <a:p>
            <a:pPr>
              <a:lnSpc>
                <a:spcPct val="107000"/>
              </a:lnSpc>
              <a:spcAft>
                <a:spcPts val="675"/>
              </a:spcAft>
              <a:buNone/>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(3) Udruga je dužna voditi popis – Registar svojih članova.</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(4) Popis članova vodi se elektronički ili na drugi prikladan </a:t>
            </a:r>
          </a:p>
          <a:p>
            <a:pPr>
              <a:lnSpc>
                <a:spcPct val="107000"/>
              </a:lnSpc>
              <a:spcAft>
                <a:spcPts val="675"/>
              </a:spcAft>
              <a:buNone/>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način i obvezno sadrži podatke o: </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75"/>
              </a:spcAft>
              <a:buFont typeface="Symbol" panose="05050102010706020507" pitchFamily="18" charset="2"/>
              <a:buChar char=""/>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osobnom imenu (nazivu), </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75"/>
              </a:spcAft>
              <a:buFont typeface="Symbol" panose="05050102010706020507" pitchFamily="18" charset="2"/>
              <a:buChar char=""/>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osobnom identifikacijskom broju (OIB), </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75"/>
              </a:spcAft>
              <a:buFont typeface="Symbol" panose="05050102010706020507" pitchFamily="18" charset="2"/>
              <a:buChar char=""/>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datumu rođenja,</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75"/>
              </a:spcAft>
              <a:buFont typeface="Symbol" panose="05050102010706020507" pitchFamily="18" charset="2"/>
              <a:buChar char=""/>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datumu pristupanja udruzi, </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75"/>
              </a:spcAft>
              <a:buFont typeface="Symbol" panose="05050102010706020507" pitchFamily="18" charset="2"/>
              <a:buChar char=""/>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kategoriji članstva, ako su utvrđene statutom udruge, </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75"/>
              </a:spcAft>
              <a:buFont typeface="Symbol" panose="05050102010706020507" pitchFamily="18" charset="2"/>
              <a:buChar char=""/>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datum prestanka članstva u udruzi, </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75"/>
              </a:spcAft>
              <a:buFont typeface="Symbol" panose="05050102010706020507" pitchFamily="18" charset="2"/>
              <a:buChar char=""/>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može sadržavati i druge podatke.</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pPr>
            <a:r>
              <a:rPr lang="hr-HR" sz="2300" b="1" i="1" dirty="0">
                <a:effectLst/>
                <a:latin typeface="Arial" panose="020B0604020202020204" pitchFamily="34" charset="0"/>
                <a:ea typeface="Times New Roman" panose="02020603050405020304" pitchFamily="18" charset="0"/>
                <a:cs typeface="Times New Roman" panose="02020603050405020304" pitchFamily="18" charset="0"/>
              </a:rPr>
              <a:t>(5) Popis članova uvijek mora biti dostupan na uvid svim članovima i nadležnim tijelima, na njihov zahtjev.</a:t>
            </a:r>
            <a:endParaRPr lang="hr-HR" sz="2300" b="1"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kstniOkvir 8">
            <a:hlinkClick r:id="rId2" action="ppaction://hlinkfile"/>
            <a:extLst>
              <a:ext uri="{FF2B5EF4-FFF2-40B4-BE49-F238E27FC236}">
                <a16:creationId xmlns:a16="http://schemas.microsoft.com/office/drawing/2014/main" id="{5CAB90F2-63ED-3194-7CB4-3295853D920C}"/>
              </a:ext>
            </a:extLst>
          </p:cNvPr>
          <p:cNvSpPr txBox="1"/>
          <p:nvPr/>
        </p:nvSpPr>
        <p:spPr>
          <a:xfrm>
            <a:off x="9231887" y="2777301"/>
            <a:ext cx="2448124" cy="369332"/>
          </a:xfrm>
          <a:prstGeom prst="rect">
            <a:avLst/>
          </a:prstGeom>
          <a:noFill/>
        </p:spPr>
        <p:txBody>
          <a:bodyPr wrap="square" rtlCol="0">
            <a:spAutoFit/>
          </a:bodyPr>
          <a:lstStyle/>
          <a:p>
            <a:pPr algn="ctr"/>
            <a:r>
              <a:rPr lang="hr-HR" i="1" dirty="0">
                <a:latin typeface="Arial" panose="020B0604020202020204" pitchFamily="34" charset="0"/>
                <a:cs typeface="Arial" panose="020B0604020202020204" pitchFamily="34" charset="0"/>
                <a:hlinkClick r:id="rId3" action="ppaction://hlinkfile"/>
              </a:rPr>
              <a:t>Registar članova BPZ</a:t>
            </a:r>
            <a:endParaRPr lang="hr-HR" i="1" dirty="0">
              <a:latin typeface="Arial" panose="020B0604020202020204" pitchFamily="34" charset="0"/>
              <a:cs typeface="Arial" panose="020B0604020202020204" pitchFamily="34" charset="0"/>
            </a:endParaRPr>
          </a:p>
        </p:txBody>
      </p:sp>
      <p:grpSp>
        <p:nvGrpSpPr>
          <p:cNvPr id="6" name="Group 74">
            <a:extLst>
              <a:ext uri="{FF2B5EF4-FFF2-40B4-BE49-F238E27FC236}">
                <a16:creationId xmlns:a16="http://schemas.microsoft.com/office/drawing/2014/main" id="{A996861C-FD71-B21D-73B7-8CD1E6E6D02C}"/>
              </a:ext>
            </a:extLst>
          </p:cNvPr>
          <p:cNvGrpSpPr>
            <a:grpSpLocks/>
          </p:cNvGrpSpPr>
          <p:nvPr/>
        </p:nvGrpSpPr>
        <p:grpSpPr bwMode="auto">
          <a:xfrm>
            <a:off x="9515176" y="1167655"/>
            <a:ext cx="1881547" cy="1456984"/>
            <a:chOff x="5152" y="119"/>
            <a:chExt cx="962" cy="544"/>
          </a:xfrm>
        </p:grpSpPr>
        <p:pic>
          <p:nvPicPr>
            <p:cNvPr id="10" name="Picture 75">
              <a:extLst>
                <a:ext uri="{FF2B5EF4-FFF2-40B4-BE49-F238E27FC236}">
                  <a16:creationId xmlns:a16="http://schemas.microsoft.com/office/drawing/2014/main" id="{E8389278-D3CB-2F59-B4D4-72598EE8F86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52" y="119"/>
              <a:ext cx="962" cy="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 Box 76">
              <a:extLst>
                <a:ext uri="{FF2B5EF4-FFF2-40B4-BE49-F238E27FC236}">
                  <a16:creationId xmlns:a16="http://schemas.microsoft.com/office/drawing/2014/main" id="{A07715D4-D0C0-6063-78D8-B2CD225C8F5D}"/>
                </a:ext>
              </a:extLst>
            </p:cNvPr>
            <p:cNvSpPr txBox="1">
              <a:spLocks noChangeArrowheads="1"/>
            </p:cNvSpPr>
            <p:nvPr/>
          </p:nvSpPr>
          <p:spPr bwMode="auto">
            <a:xfrm>
              <a:off x="5231" y="176"/>
              <a:ext cx="841" cy="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hr-HR" altLang="sr-Latn-RS" sz="1800" b="1" dirty="0"/>
                <a:t>Registar članova</a:t>
              </a:r>
            </a:p>
            <a:p>
              <a:pPr algn="ctr">
                <a:spcBef>
                  <a:spcPct val="50000"/>
                </a:spcBef>
                <a:buFontTx/>
                <a:buNone/>
              </a:pPr>
              <a:r>
                <a:rPr lang="hr-HR" altLang="sr-Latn-RS" sz="1200" b="1" dirty="0"/>
                <a:t>Zakon o udrugama </a:t>
              </a:r>
              <a:r>
                <a:rPr lang="hr-HR" altLang="sr-Latn-RS" sz="1200" b="1" dirty="0" err="1"/>
                <a:t>čl</a:t>
              </a:r>
              <a:r>
                <a:rPr lang="hr-HR" altLang="sr-Latn-RS" sz="1200" b="1" dirty="0"/>
                <a:t> 12.</a:t>
              </a:r>
            </a:p>
          </p:txBody>
        </p:sp>
      </p:grpSp>
    </p:spTree>
    <p:extLst>
      <p:ext uri="{BB962C8B-B14F-4D97-AF65-F5344CB8AC3E}">
        <p14:creationId xmlns:p14="http://schemas.microsoft.com/office/powerpoint/2010/main" val="2945241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42"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a:extLst>
              <a:ext uri="{FF2B5EF4-FFF2-40B4-BE49-F238E27FC236}">
                <a16:creationId xmlns:a16="http://schemas.microsoft.com/office/drawing/2014/main" id="{2D30A438-B62A-F78A-C65C-09F87BCECA87}"/>
              </a:ext>
            </a:extLst>
          </p:cNvPr>
          <p:cNvSpPr txBox="1"/>
          <p:nvPr/>
        </p:nvSpPr>
        <p:spPr>
          <a:xfrm>
            <a:off x="142672" y="98816"/>
            <a:ext cx="11906655" cy="4665764"/>
          </a:xfrm>
          <a:prstGeom prst="rect">
            <a:avLst/>
          </a:prstGeom>
          <a:noFill/>
        </p:spPr>
        <p:txBody>
          <a:bodyPr wrap="square">
            <a:spAutoFit/>
          </a:bodyPr>
          <a:lstStyle/>
          <a:p>
            <a:pPr algn="ctr">
              <a:lnSpc>
                <a:spcPct val="107000"/>
              </a:lnSpc>
              <a:spcAft>
                <a:spcPts val="675"/>
              </a:spcAft>
              <a:buNone/>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Osoba ovlaštena za zastupanje udruge</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Članak 19.</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Osoba ovlaštena za zastupanje:</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 odgovara za zakonitost rada udruge</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 vodi poslove udruge sukladno odlukama skupštine, ako statutom nije drukčije propisano</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 odgovorna je za podnošenje skupštini prijedloga godišnjeg financijskog izvješća</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a:p>
            <a:pPr fontAlgn="base">
              <a:spcAft>
                <a:spcPts val="240"/>
              </a:spcAft>
              <a:buNone/>
            </a:pPr>
            <a:r>
              <a:rPr lang="hr-HR" sz="2200" b="1" i="1" dirty="0">
                <a:solidFill>
                  <a:srgbClr val="0070C0"/>
                </a:solidFill>
                <a:effectLst/>
                <a:latin typeface="Arial" panose="020B0604020202020204" pitchFamily="34" charset="0"/>
                <a:ea typeface="Times New Roman" panose="02020603050405020304" pitchFamily="18" charset="0"/>
              </a:rPr>
              <a:t>– dostavlja zapisnik s redovne sjednice skupštine nadležnom upravnom tijelu županije, koje vodi registar udruga«.</a:t>
            </a:r>
            <a:endParaRPr lang="hr-HR" sz="2200" b="1" i="1" dirty="0">
              <a:effectLst/>
              <a:latin typeface="Times New Roman" panose="02020603050405020304" pitchFamily="18" charset="0"/>
              <a:ea typeface="Times New Roman" panose="02020603050405020304" pitchFamily="18" charset="0"/>
            </a:endParaRPr>
          </a:p>
          <a:p>
            <a:pPr>
              <a:lnSpc>
                <a:spcPct val="107000"/>
              </a:lnSpc>
              <a:spcAft>
                <a:spcPts val="675"/>
              </a:spcAft>
              <a:buNone/>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 sklapa ugovore i poduzima druge pravne radnje u ime i za račun udruge</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 obavlja i druge poslove u skladu sa zakonom, statutom i aktima udruge.</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48052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a:extLst>
              <a:ext uri="{FF2B5EF4-FFF2-40B4-BE49-F238E27FC236}">
                <a16:creationId xmlns:a16="http://schemas.microsoft.com/office/drawing/2014/main" id="{B797B790-AD6C-C4A4-BD4E-5D4B085E73DD}"/>
              </a:ext>
            </a:extLst>
          </p:cNvPr>
          <p:cNvSpPr txBox="1"/>
          <p:nvPr/>
        </p:nvSpPr>
        <p:spPr>
          <a:xfrm>
            <a:off x="97277" y="181660"/>
            <a:ext cx="12094723" cy="3599062"/>
          </a:xfrm>
          <a:prstGeom prst="rect">
            <a:avLst/>
          </a:prstGeom>
          <a:noFill/>
        </p:spPr>
        <p:txBody>
          <a:bodyPr wrap="square">
            <a:spAutoFit/>
          </a:bodyPr>
          <a:lstStyle/>
          <a:p>
            <a:pPr algn="ctr">
              <a:lnSpc>
                <a:spcPts val="2015"/>
              </a:lnSpc>
              <a:spcBef>
                <a:spcPts val="1950"/>
              </a:spcBef>
              <a:spcAft>
                <a:spcPts val="450"/>
              </a:spcAft>
              <a:buNone/>
            </a:pPr>
            <a:r>
              <a:rPr lang="hr-HR" sz="2200" b="1" i="1" cap="all" dirty="0">
                <a:effectLst/>
                <a:latin typeface="Arial" panose="020B0604020202020204" pitchFamily="34" charset="0"/>
                <a:ea typeface="Times New Roman" panose="02020603050405020304" pitchFamily="18" charset="0"/>
                <a:cs typeface="Times New Roman" panose="02020603050405020304" pitchFamily="18" charset="0"/>
              </a:rPr>
              <a:t>IV. REGISTRACIJA UDRUGE</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Upis udruge i vođenje registra udruga</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Članak 22.</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dirty="0">
                <a:effectLst/>
                <a:latin typeface="Arial" panose="020B0604020202020204" pitchFamily="34" charset="0"/>
                <a:ea typeface="Times New Roman" panose="02020603050405020304" pitchFamily="18" charset="0"/>
                <a:cs typeface="Times New Roman" panose="02020603050405020304" pitchFamily="18" charset="0"/>
              </a:rPr>
              <a:t>(</a:t>
            </a: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1) Upis u registar udruga je dobrovoljan i obavlja se na zahtjev osnivača udruge.</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(2) Zahtjev za upis u registar udruga, u ime osnivača, podnosi osoba ovlaštena za zastupanje udruge.</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a:p>
            <a:pPr fontAlgn="base">
              <a:spcAft>
                <a:spcPts val="240"/>
              </a:spcAft>
              <a:buNone/>
            </a:pPr>
            <a:r>
              <a:rPr lang="hr-HR" sz="2200" b="1" i="1" dirty="0">
                <a:solidFill>
                  <a:srgbClr val="000000"/>
                </a:solidFill>
                <a:effectLst/>
                <a:latin typeface="Arial" panose="020B0604020202020204" pitchFamily="34" charset="0"/>
                <a:ea typeface="Times New Roman" panose="02020603050405020304" pitchFamily="18" charset="0"/>
              </a:rPr>
              <a:t>(4) </a:t>
            </a:r>
            <a:r>
              <a:rPr lang="hr-HR" sz="2200" b="1" i="1" dirty="0">
                <a:solidFill>
                  <a:srgbClr val="0070C0"/>
                </a:solidFill>
                <a:effectLst/>
                <a:latin typeface="Arial" panose="020B0604020202020204" pitchFamily="34" charset="0"/>
                <a:ea typeface="Times New Roman" panose="02020603050405020304" pitchFamily="18" charset="0"/>
              </a:rPr>
              <a:t>Registar udruga i registar stranih udruga su središnje elektroničke baze podataka koje se vode pri nadležnom upravnom tijelu jedinstveno za sve udruge, odnosno strane udruge u Republici Hrvatskoj.</a:t>
            </a:r>
            <a:endParaRPr lang="hr-HR" sz="2200" b="1" i="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45581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641C5A8D-7605-B5DC-CD1F-24CFB26FBA05}"/>
              </a:ext>
            </a:extLst>
          </p:cNvPr>
          <p:cNvSpPr txBox="1"/>
          <p:nvPr/>
        </p:nvSpPr>
        <p:spPr>
          <a:xfrm>
            <a:off x="1" y="125187"/>
            <a:ext cx="12191999" cy="3197735"/>
          </a:xfrm>
          <a:prstGeom prst="rect">
            <a:avLst/>
          </a:prstGeom>
          <a:noFill/>
        </p:spPr>
        <p:txBody>
          <a:bodyPr wrap="square">
            <a:spAutoFit/>
          </a:bodyPr>
          <a:lstStyle/>
          <a:p>
            <a:pPr algn="ctr">
              <a:lnSpc>
                <a:spcPct val="107000"/>
              </a:lnSpc>
              <a:spcAft>
                <a:spcPts val="675"/>
              </a:spcAft>
              <a:buNone/>
            </a:pPr>
            <a:r>
              <a:rPr lang="hr-HR" sz="2400" b="1" i="1" dirty="0">
                <a:effectLst/>
                <a:latin typeface="Arial" panose="020B0604020202020204" pitchFamily="34" charset="0"/>
                <a:ea typeface="Times New Roman" panose="02020603050405020304" pitchFamily="18" charset="0"/>
                <a:cs typeface="Times New Roman" panose="02020603050405020304" pitchFamily="18" charset="0"/>
              </a:rPr>
              <a:t>Javnost Registra</a:t>
            </a:r>
            <a:endParaRPr lang="hr-HR" sz="2400" b="1" i="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sz="2400" i="1" dirty="0">
                <a:effectLst/>
                <a:latin typeface="Arial" panose="020B0604020202020204" pitchFamily="34" charset="0"/>
                <a:ea typeface="Times New Roman" panose="02020603050405020304" pitchFamily="18" charset="0"/>
                <a:cs typeface="Times New Roman" panose="02020603050405020304" pitchFamily="18" charset="0"/>
              </a:rPr>
              <a:t>Članak 24.</a:t>
            </a:r>
            <a:endParaRPr lang="hr-HR" sz="2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400" i="1" dirty="0">
                <a:effectLst/>
                <a:latin typeface="Arial" panose="020B0604020202020204" pitchFamily="34" charset="0"/>
                <a:ea typeface="Times New Roman" panose="02020603050405020304" pitchFamily="18" charset="0"/>
                <a:cs typeface="Times New Roman" panose="02020603050405020304" pitchFamily="18" charset="0"/>
              </a:rPr>
              <a:t>(1) Registar udruga i registar stranih udruga su javni.</a:t>
            </a:r>
            <a:endParaRPr lang="hr-HR" sz="2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400" i="1" dirty="0">
                <a:effectLst/>
                <a:latin typeface="Arial" panose="020B0604020202020204" pitchFamily="34" charset="0"/>
                <a:ea typeface="Times New Roman" panose="02020603050405020304" pitchFamily="18" charset="0"/>
                <a:cs typeface="Times New Roman" panose="02020603050405020304" pitchFamily="18" charset="0"/>
              </a:rPr>
              <a:t>(2) </a:t>
            </a:r>
            <a:r>
              <a:rPr lang="hr-HR" sz="2400" i="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Podaci upisani u registre iz stavka 1. ovog članka i statut udruge su javni i objavljuju se na mrežnoj stranici tijela državne uprave nadležnog za opću upravu.</a:t>
            </a:r>
            <a:endParaRPr lang="hr-HR" sz="2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pPr>
            <a:r>
              <a:rPr lang="hr-HR" sz="2400" i="1" dirty="0">
                <a:effectLst/>
                <a:latin typeface="Arial" panose="020B0604020202020204" pitchFamily="34" charset="0"/>
                <a:ea typeface="Times New Roman" panose="02020603050405020304" pitchFamily="18" charset="0"/>
                <a:cs typeface="Times New Roman" panose="02020603050405020304" pitchFamily="18" charset="0"/>
              </a:rPr>
              <a:t>(3) U registru udruga putem poveznice na Registar neprofitnih organizacija javno su dostupna i izvješća o financijskom poslovanju udruge s propisanom dokumentacijom.</a:t>
            </a:r>
            <a:endParaRPr lang="hr-HR" sz="24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993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niOkvir 2">
            <a:extLst>
              <a:ext uri="{FF2B5EF4-FFF2-40B4-BE49-F238E27FC236}">
                <a16:creationId xmlns:a16="http://schemas.microsoft.com/office/drawing/2014/main" id="{C89801C7-AE2E-262A-2374-1588F2F4A753}"/>
              </a:ext>
            </a:extLst>
          </p:cNvPr>
          <p:cNvSpPr txBox="1"/>
          <p:nvPr/>
        </p:nvSpPr>
        <p:spPr>
          <a:xfrm>
            <a:off x="74578" y="155642"/>
            <a:ext cx="12042843" cy="5229380"/>
          </a:xfrm>
          <a:prstGeom prst="rect">
            <a:avLst/>
          </a:prstGeom>
          <a:noFill/>
        </p:spPr>
        <p:txBody>
          <a:bodyPr wrap="square">
            <a:spAutoFit/>
          </a:bodyPr>
          <a:lstStyle/>
          <a:p>
            <a:pPr algn="ctr">
              <a:lnSpc>
                <a:spcPct val="107000"/>
              </a:lnSpc>
              <a:spcAft>
                <a:spcPts val="675"/>
              </a:spcAft>
              <a:buNone/>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Promjene podataka</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Članak 27.</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(1) Osoba ovlaštena za zastupanje udruge podnosi </a:t>
            </a:r>
            <a:r>
              <a:rPr lang="hr-HR" sz="2200" i="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nadležnom upravnom tijelu </a:t>
            </a: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zahtjev za upis promjena u registar udruga koje se odnose na:</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 statut</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 naziv</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 ciljeve i djelatnosti</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 sjedište i adresu sjedišta</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 izbor osoba ovlaštenih za zastupanje, neovisno o tome radi li se o osobama iz prethodnog mandata</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 izbor i opoziv likvidatora</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 prestanak postojanja udruge.</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8199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niOkvir 4">
            <a:extLst>
              <a:ext uri="{FF2B5EF4-FFF2-40B4-BE49-F238E27FC236}">
                <a16:creationId xmlns:a16="http://schemas.microsoft.com/office/drawing/2014/main" id="{AE857D18-1933-4793-8721-AA46FD870FDD}"/>
              </a:ext>
            </a:extLst>
          </p:cNvPr>
          <p:cNvSpPr txBox="1"/>
          <p:nvPr/>
        </p:nvSpPr>
        <p:spPr>
          <a:xfrm>
            <a:off x="136189" y="158147"/>
            <a:ext cx="12055811" cy="2065052"/>
          </a:xfrm>
          <a:prstGeom prst="rect">
            <a:avLst/>
          </a:prstGeom>
          <a:noFill/>
        </p:spPr>
        <p:txBody>
          <a:bodyPr wrap="square">
            <a:spAutoFit/>
          </a:bodyPr>
          <a:lstStyle/>
          <a:p>
            <a:pPr algn="ctr">
              <a:lnSpc>
                <a:spcPct val="107000"/>
              </a:lnSpc>
              <a:spcAft>
                <a:spcPts val="675"/>
              </a:spcAft>
              <a:buNone/>
            </a:pPr>
            <a:r>
              <a:rPr lang="hr-HR" sz="2200" b="1" i="1" dirty="0">
                <a:effectLst/>
                <a:latin typeface="Arial" panose="020B0604020202020204" pitchFamily="34" charset="0"/>
                <a:ea typeface="Times New Roman" panose="02020603050405020304" pitchFamily="18" charset="0"/>
                <a:cs typeface="Times New Roman" panose="02020603050405020304" pitchFamily="18" charset="0"/>
              </a:rPr>
              <a:t>Financiranje programa i projekata od interesa za opće dobro iz javnih izvora</a:t>
            </a:r>
            <a:endParaRPr lang="hr-HR" sz="2200" b="1" i="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Članak 32.</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(1) Programi i projekti od interesa za opće dobro u Republici Hrvatskoj koje provode udruge mogu se financirati iz državnog proračuna, proračuna jedinica lokalne i područne (regionalne) samouprave, fondova Europske unije i drugih javnih izvora.</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kstniOkvir 2">
            <a:extLst>
              <a:ext uri="{FF2B5EF4-FFF2-40B4-BE49-F238E27FC236}">
                <a16:creationId xmlns:a16="http://schemas.microsoft.com/office/drawing/2014/main" id="{7A0D7322-B2B7-B092-378B-6EABA72A1509}"/>
              </a:ext>
            </a:extLst>
          </p:cNvPr>
          <p:cNvSpPr txBox="1"/>
          <p:nvPr/>
        </p:nvSpPr>
        <p:spPr>
          <a:xfrm>
            <a:off x="136189" y="2660515"/>
            <a:ext cx="11919622" cy="2789610"/>
          </a:xfrm>
          <a:prstGeom prst="rect">
            <a:avLst/>
          </a:prstGeom>
          <a:noFill/>
        </p:spPr>
        <p:txBody>
          <a:bodyPr wrap="square">
            <a:spAutoFit/>
          </a:bodyPr>
          <a:lstStyle/>
          <a:p>
            <a:pPr algn="ct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Kriteriji, mjerila i postupci financiranja i ugovaranja programa i projekata od interesa za opće dobro</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675"/>
              </a:spcAft>
              <a:buNone/>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Članak 33.</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75"/>
              </a:spcAft>
            </a:pPr>
            <a:r>
              <a:rPr lang="hr-HR" sz="2200" i="1" dirty="0">
                <a:effectLst/>
                <a:latin typeface="Arial" panose="020B0604020202020204" pitchFamily="34" charset="0"/>
                <a:ea typeface="Times New Roman" panose="02020603050405020304" pitchFamily="18" charset="0"/>
                <a:cs typeface="Times New Roman" panose="02020603050405020304" pitchFamily="18" charset="0"/>
              </a:rPr>
              <a:t>(1) Nadležna državna tijela, jedinice lokalne i područne (regionalne) samouprave i druge javne institucije financiraju i ugovaraju provedbu programa i projekata od interesa za opće dobro na temelju provedenog javnog poziva, odnosno natječaja ili na temelju posebnog propisa o financiranju javnih potreba.</a:t>
            </a:r>
            <a:endParaRPr lang="hr-HR" sz="22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5668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3242</TotalTime>
  <Words>4450</Words>
  <Application>Microsoft Office PowerPoint</Application>
  <PresentationFormat>Široki zaslon</PresentationFormat>
  <Paragraphs>344</Paragraphs>
  <Slides>38</Slides>
  <Notes>3</Notes>
  <HiddenSlides>0</HiddenSlides>
  <MMClips>0</MMClips>
  <ScaleCrop>false</ScaleCrop>
  <HeadingPairs>
    <vt:vector size="6" baseType="variant">
      <vt:variant>
        <vt:lpstr>Korišteni fontovi</vt:lpstr>
      </vt:variant>
      <vt:variant>
        <vt:i4>7</vt:i4>
      </vt:variant>
      <vt:variant>
        <vt:lpstr>Tema</vt:lpstr>
      </vt:variant>
      <vt:variant>
        <vt:i4>1</vt:i4>
      </vt:variant>
      <vt:variant>
        <vt:lpstr>Naslovi slajdova</vt:lpstr>
      </vt:variant>
      <vt:variant>
        <vt:i4>38</vt:i4>
      </vt:variant>
    </vt:vector>
  </HeadingPairs>
  <TitlesOfParts>
    <vt:vector size="46" baseType="lpstr">
      <vt:lpstr>Aptos</vt:lpstr>
      <vt:lpstr>Arial</vt:lpstr>
      <vt:lpstr>Calibri</vt:lpstr>
      <vt:lpstr>Calibri Light</vt:lpstr>
      <vt:lpstr>Google Sans</vt:lpstr>
      <vt:lpstr>Symbol</vt:lpstr>
      <vt:lpstr>Times New Roman</vt:lpstr>
      <vt:lpstr>Tema sustava Office</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Ivan</dc:creator>
  <cp:lastModifiedBy>Ivan</cp:lastModifiedBy>
  <cp:revision>120</cp:revision>
  <dcterms:created xsi:type="dcterms:W3CDTF">2025-04-17T06:40:01Z</dcterms:created>
  <dcterms:modified xsi:type="dcterms:W3CDTF">2025-05-30T07:21:06Z</dcterms:modified>
</cp:coreProperties>
</file>